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0"/>
  </p:notesMasterIdLst>
  <p:handoutMasterIdLst>
    <p:handoutMasterId r:id="rId11"/>
  </p:handoutMasterIdLst>
  <p:sldIdLst>
    <p:sldId id="256" r:id="rId2"/>
    <p:sldId id="268" r:id="rId3"/>
    <p:sldId id="270" r:id="rId4"/>
    <p:sldId id="265" r:id="rId5"/>
    <p:sldId id="273" r:id="rId6"/>
    <p:sldId id="271" r:id="rId7"/>
    <p:sldId id="272" r:id="rId8"/>
    <p:sldId id="274" r:id="rId9"/>
  </p:sldIdLst>
  <p:sldSz cx="9144000" cy="6858000" type="screen4x3"/>
  <p:notesSz cx="6858000" cy="9144000"/>
  <p:defaultTextStyle>
    <a:defPPr>
      <a:defRPr lang="en-US"/>
    </a:defPPr>
    <a:lvl1pPr algn="l" rtl="0" fontAlgn="base">
      <a:spcBef>
        <a:spcPct val="0"/>
      </a:spcBef>
      <a:spcAft>
        <a:spcPct val="0"/>
      </a:spcAft>
      <a:defRPr b="1" kern="1200">
        <a:solidFill>
          <a:schemeClr val="tx1"/>
        </a:solidFill>
        <a:latin typeface="Comic Sans MS" pitchFamily="66" charset="0"/>
        <a:ea typeface="Osaka"/>
        <a:cs typeface="Osaka"/>
      </a:defRPr>
    </a:lvl1pPr>
    <a:lvl2pPr marL="457200" algn="l" rtl="0" fontAlgn="base">
      <a:spcBef>
        <a:spcPct val="0"/>
      </a:spcBef>
      <a:spcAft>
        <a:spcPct val="0"/>
      </a:spcAft>
      <a:defRPr b="1" kern="1200">
        <a:solidFill>
          <a:schemeClr val="tx1"/>
        </a:solidFill>
        <a:latin typeface="Comic Sans MS" pitchFamily="66" charset="0"/>
        <a:ea typeface="Osaka"/>
        <a:cs typeface="Osaka"/>
      </a:defRPr>
    </a:lvl2pPr>
    <a:lvl3pPr marL="914400" algn="l" rtl="0" fontAlgn="base">
      <a:spcBef>
        <a:spcPct val="0"/>
      </a:spcBef>
      <a:spcAft>
        <a:spcPct val="0"/>
      </a:spcAft>
      <a:defRPr b="1" kern="1200">
        <a:solidFill>
          <a:schemeClr val="tx1"/>
        </a:solidFill>
        <a:latin typeface="Comic Sans MS" pitchFamily="66" charset="0"/>
        <a:ea typeface="Osaka"/>
        <a:cs typeface="Osaka"/>
      </a:defRPr>
    </a:lvl3pPr>
    <a:lvl4pPr marL="1371600" algn="l" rtl="0" fontAlgn="base">
      <a:spcBef>
        <a:spcPct val="0"/>
      </a:spcBef>
      <a:spcAft>
        <a:spcPct val="0"/>
      </a:spcAft>
      <a:defRPr b="1" kern="1200">
        <a:solidFill>
          <a:schemeClr val="tx1"/>
        </a:solidFill>
        <a:latin typeface="Comic Sans MS" pitchFamily="66" charset="0"/>
        <a:ea typeface="Osaka"/>
        <a:cs typeface="Osaka"/>
      </a:defRPr>
    </a:lvl4pPr>
    <a:lvl5pPr marL="1828800" algn="l" rtl="0" fontAlgn="base">
      <a:spcBef>
        <a:spcPct val="0"/>
      </a:spcBef>
      <a:spcAft>
        <a:spcPct val="0"/>
      </a:spcAft>
      <a:defRPr b="1" kern="1200">
        <a:solidFill>
          <a:schemeClr val="tx1"/>
        </a:solidFill>
        <a:latin typeface="Comic Sans MS" pitchFamily="66" charset="0"/>
        <a:ea typeface="Osaka"/>
        <a:cs typeface="Osaka"/>
      </a:defRPr>
    </a:lvl5pPr>
    <a:lvl6pPr marL="2286000" algn="l" defTabSz="914400" rtl="0" eaLnBrk="1" latinLnBrk="0" hangingPunct="1">
      <a:defRPr b="1" kern="1200">
        <a:solidFill>
          <a:schemeClr val="tx1"/>
        </a:solidFill>
        <a:latin typeface="Comic Sans MS" pitchFamily="66" charset="0"/>
        <a:ea typeface="Osaka"/>
        <a:cs typeface="Osaka"/>
      </a:defRPr>
    </a:lvl6pPr>
    <a:lvl7pPr marL="2743200" algn="l" defTabSz="914400" rtl="0" eaLnBrk="1" latinLnBrk="0" hangingPunct="1">
      <a:defRPr b="1" kern="1200">
        <a:solidFill>
          <a:schemeClr val="tx1"/>
        </a:solidFill>
        <a:latin typeface="Comic Sans MS" pitchFamily="66" charset="0"/>
        <a:ea typeface="Osaka"/>
        <a:cs typeface="Osaka"/>
      </a:defRPr>
    </a:lvl7pPr>
    <a:lvl8pPr marL="3200400" algn="l" defTabSz="914400" rtl="0" eaLnBrk="1" latinLnBrk="0" hangingPunct="1">
      <a:defRPr b="1" kern="1200">
        <a:solidFill>
          <a:schemeClr val="tx1"/>
        </a:solidFill>
        <a:latin typeface="Comic Sans MS" pitchFamily="66" charset="0"/>
        <a:ea typeface="Osaka"/>
        <a:cs typeface="Osaka"/>
      </a:defRPr>
    </a:lvl8pPr>
    <a:lvl9pPr marL="3657600" algn="l" defTabSz="914400" rtl="0" eaLnBrk="1" latinLnBrk="0" hangingPunct="1">
      <a:defRPr b="1" kern="1200">
        <a:solidFill>
          <a:schemeClr val="tx1"/>
        </a:solidFill>
        <a:latin typeface="Comic Sans MS" pitchFamily="66" charset="0"/>
        <a:ea typeface="Osaka"/>
        <a:cs typeface="Osaka"/>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742" autoAdjust="0"/>
  </p:normalViewPr>
  <p:slideViewPr>
    <p:cSldViewPr>
      <p:cViewPr varScale="1">
        <p:scale>
          <a:sx n="106" d="100"/>
          <a:sy n="106" d="100"/>
        </p:scale>
        <p:origin x="168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23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charset="0"/>
                <a:ea typeface="+mn-ea"/>
                <a:cs typeface="+mn-cs"/>
              </a:defRPr>
            </a:lvl1pPr>
          </a:lstStyle>
          <a:p>
            <a:pPr>
              <a:defRPr/>
            </a:pPr>
            <a:endParaRPr lang="en-US"/>
          </a:p>
        </p:txBody>
      </p:sp>
      <p:sp>
        <p:nvSpPr>
          <p:cNvPr id="3481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ea typeface="+mn-ea"/>
                <a:cs typeface="+mn-cs"/>
              </a:defRPr>
            </a:lvl1pPr>
          </a:lstStyle>
          <a:p>
            <a:pPr>
              <a:defRPr/>
            </a:pPr>
            <a:endParaRPr lang="en-US"/>
          </a:p>
        </p:txBody>
      </p:sp>
      <p:sp>
        <p:nvSpPr>
          <p:cNvPr id="3482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charset="0"/>
                <a:ea typeface="+mn-ea"/>
                <a:cs typeface="+mn-cs"/>
              </a:defRPr>
            </a:lvl1pPr>
          </a:lstStyle>
          <a:p>
            <a:pPr>
              <a:defRPr/>
            </a:pPr>
            <a:endParaRPr lang="en-US"/>
          </a:p>
        </p:txBody>
      </p:sp>
      <p:sp>
        <p:nvSpPr>
          <p:cNvPr id="3482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Arial" charset="0"/>
                <a:ea typeface="Osaka" pitchFamily="-108" charset="-128"/>
                <a:cs typeface="+mn-cs"/>
              </a:defRPr>
            </a:lvl1pPr>
          </a:lstStyle>
          <a:p>
            <a:pPr>
              <a:defRPr/>
            </a:pPr>
            <a:fld id="{2666D149-C329-4A5C-94D4-BB6B723200D6}" type="slidenum">
              <a:rPr lang="en-US"/>
              <a:pPr>
                <a:defRPr/>
              </a:pPr>
              <a:t>‹#›</a:t>
            </a:fld>
            <a:endParaRPr lang="en-US"/>
          </a:p>
        </p:txBody>
      </p:sp>
    </p:spTree>
    <p:extLst>
      <p:ext uri="{BB962C8B-B14F-4D97-AF65-F5344CB8AC3E}">
        <p14:creationId xmlns:p14="http://schemas.microsoft.com/office/powerpoint/2010/main" val="27215836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9467BB-3538-4459-BDBF-7AFF5BCCA018}" type="datetimeFigureOut">
              <a:rPr lang="en-US" smtClean="0"/>
              <a:t>2/22/2017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C58772-A123-4B98-AD8E-DE6DF5C9682F}" type="slidenum">
              <a:rPr lang="en-US" smtClean="0"/>
              <a:t>‹#›</a:t>
            </a:fld>
            <a:endParaRPr lang="en-US"/>
          </a:p>
        </p:txBody>
      </p:sp>
    </p:spTree>
    <p:extLst>
      <p:ext uri="{BB962C8B-B14F-4D97-AF65-F5344CB8AC3E}">
        <p14:creationId xmlns:p14="http://schemas.microsoft.com/office/powerpoint/2010/main" val="1278625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pptbackgd"/>
          <p:cNvPicPr>
            <a:picLocks noChangeAspect="1" noChangeArrowheads="1"/>
          </p:cNvPicPr>
          <p:nvPr userDrawn="1"/>
        </p:nvPicPr>
        <p:blipFill>
          <a:blip r:embed="rId2" cstate="print"/>
          <a:srcRect/>
          <a:stretch>
            <a:fillRect/>
          </a:stretch>
        </p:blipFill>
        <p:spPr bwMode="auto">
          <a:xfrm>
            <a:off x="0" y="-228600"/>
            <a:ext cx="9145588" cy="7316788"/>
          </a:xfrm>
          <a:prstGeom prst="rect">
            <a:avLst/>
          </a:prstGeom>
          <a:noFill/>
          <a:ln w="9525">
            <a:noFill/>
            <a:miter lim="800000"/>
            <a:headEnd/>
            <a:tailEnd/>
          </a:ln>
        </p:spPr>
      </p:pic>
      <p:sp>
        <p:nvSpPr>
          <p:cNvPr id="44034" name="Rectangle 2"/>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4403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E4430841-AD2F-4BA0-9BBF-875EE2FC5C1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9B9206D-C0A1-4DF3-9F3D-854CD3C5BE9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4F698C5-BD79-43DE-A5CC-1F8E4B53A8E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35FA6C2-D620-4248-ACE6-80DD1A5B4BD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6007FB9-CED4-49E7-87F2-1D9130E509C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CB90454-0F9F-467E-AB37-697B4F95E63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FB77959-5202-4868-A9B6-335C631181E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40CFF65-3D08-4D7D-A223-F98FAD8BF56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667C3BC-DF5F-4D7C-91C2-9489C375380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FB9A09-AFCF-4A87-98A7-B35478AE621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0C3EAA0-4CDC-4551-9A27-82D7527860E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80000"/>
          </a:schemeClr>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301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0">
                <a:latin typeface="+mn-lt"/>
                <a:ea typeface="+mn-ea"/>
                <a:cs typeface="+mn-cs"/>
              </a:defRPr>
            </a:lvl1pPr>
          </a:lstStyle>
          <a:p>
            <a:pPr>
              <a:defRPr/>
            </a:pPr>
            <a:endParaRPr lang="en-US"/>
          </a:p>
        </p:txBody>
      </p:sp>
      <p:sp>
        <p:nvSpPr>
          <p:cNvPr id="4301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b="0">
                <a:latin typeface="+mn-lt"/>
                <a:ea typeface="+mn-ea"/>
                <a:cs typeface="+mn-cs"/>
              </a:defRPr>
            </a:lvl1pPr>
          </a:lstStyle>
          <a:p>
            <a:pPr>
              <a:defRPr/>
            </a:pPr>
            <a:endParaRPr lang="en-US"/>
          </a:p>
        </p:txBody>
      </p:sp>
      <p:sp>
        <p:nvSpPr>
          <p:cNvPr id="43014"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b="0">
                <a:latin typeface="Arial" charset="0"/>
                <a:ea typeface="Osaka" pitchFamily="-108" charset="-128"/>
                <a:cs typeface="+mn-cs"/>
              </a:defRPr>
            </a:lvl1pPr>
          </a:lstStyle>
          <a:p>
            <a:pPr>
              <a:defRPr/>
            </a:pPr>
            <a:fld id="{84AEF373-782A-4AF1-A729-656C43C4899F}" type="slidenum">
              <a:rPr lang="en-US"/>
              <a:pPr>
                <a:defRPr/>
              </a:pPr>
              <a:t>‹#›</a:t>
            </a:fld>
            <a:endParaRPr lang="en-US"/>
          </a:p>
        </p:txBody>
      </p:sp>
      <p:pic>
        <p:nvPicPr>
          <p:cNvPr id="1031" name="Picture 7" descr="pptbackgd"/>
          <p:cNvPicPr>
            <a:picLocks noChangeAspect="1" noChangeArrowheads="1"/>
          </p:cNvPicPr>
          <p:nvPr userDrawn="1"/>
        </p:nvPicPr>
        <p:blipFill>
          <a:blip r:embed="rId13" cstate="print"/>
          <a:srcRect/>
          <a:stretch>
            <a:fillRect/>
          </a:stretch>
        </p:blipFill>
        <p:spPr bwMode="auto">
          <a:xfrm>
            <a:off x="0" y="-228600"/>
            <a:ext cx="9145588" cy="73167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5"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ctr" rtl="0" eaLnBrk="0" fontAlgn="base" hangingPunct="0">
        <a:spcBef>
          <a:spcPct val="0"/>
        </a:spcBef>
        <a:spcAft>
          <a:spcPct val="0"/>
        </a:spcAft>
        <a:defRPr sz="4400">
          <a:solidFill>
            <a:schemeClr val="tx2"/>
          </a:solidFill>
          <a:latin typeface="+mj-lt"/>
          <a:ea typeface="+mj-ea"/>
          <a:cs typeface="Osaka" pitchFamily="-108" charset="-128"/>
        </a:defRPr>
      </a:lvl1pPr>
      <a:lvl2pPr algn="ctr" rtl="0" eaLnBrk="0" fontAlgn="base" hangingPunct="0">
        <a:spcBef>
          <a:spcPct val="0"/>
        </a:spcBef>
        <a:spcAft>
          <a:spcPct val="0"/>
        </a:spcAft>
        <a:defRPr sz="4400">
          <a:solidFill>
            <a:schemeClr val="tx2"/>
          </a:solidFill>
          <a:latin typeface="Arial" charset="0"/>
          <a:ea typeface="Osaka" pitchFamily="-48" charset="-128"/>
          <a:cs typeface="Osaka" pitchFamily="-108" charset="-128"/>
        </a:defRPr>
      </a:lvl2pPr>
      <a:lvl3pPr algn="ctr" rtl="0" eaLnBrk="0" fontAlgn="base" hangingPunct="0">
        <a:spcBef>
          <a:spcPct val="0"/>
        </a:spcBef>
        <a:spcAft>
          <a:spcPct val="0"/>
        </a:spcAft>
        <a:defRPr sz="4400">
          <a:solidFill>
            <a:schemeClr val="tx2"/>
          </a:solidFill>
          <a:latin typeface="Arial" charset="0"/>
          <a:ea typeface="Osaka" pitchFamily="-48" charset="-128"/>
          <a:cs typeface="Osaka" pitchFamily="-108" charset="-128"/>
        </a:defRPr>
      </a:lvl3pPr>
      <a:lvl4pPr algn="ctr" rtl="0" eaLnBrk="0" fontAlgn="base" hangingPunct="0">
        <a:spcBef>
          <a:spcPct val="0"/>
        </a:spcBef>
        <a:spcAft>
          <a:spcPct val="0"/>
        </a:spcAft>
        <a:defRPr sz="4400">
          <a:solidFill>
            <a:schemeClr val="tx2"/>
          </a:solidFill>
          <a:latin typeface="Arial" charset="0"/>
          <a:ea typeface="Osaka" pitchFamily="-48" charset="-128"/>
          <a:cs typeface="Osaka" pitchFamily="-108" charset="-128"/>
        </a:defRPr>
      </a:lvl4pPr>
      <a:lvl5pPr algn="ctr" rtl="0" eaLnBrk="0" fontAlgn="base" hangingPunct="0">
        <a:spcBef>
          <a:spcPct val="0"/>
        </a:spcBef>
        <a:spcAft>
          <a:spcPct val="0"/>
        </a:spcAft>
        <a:defRPr sz="4400">
          <a:solidFill>
            <a:schemeClr val="tx2"/>
          </a:solidFill>
          <a:latin typeface="Arial" charset="0"/>
          <a:ea typeface="Osaka" pitchFamily="-48" charset="-128"/>
          <a:cs typeface="Osaka" pitchFamily="-108" charset="-128"/>
        </a:defRPr>
      </a:lvl5pPr>
      <a:lvl6pPr marL="457200" algn="ctr" rtl="0" fontAlgn="base">
        <a:spcBef>
          <a:spcPct val="0"/>
        </a:spcBef>
        <a:spcAft>
          <a:spcPct val="0"/>
        </a:spcAft>
        <a:defRPr sz="4400">
          <a:solidFill>
            <a:schemeClr val="tx2"/>
          </a:solidFill>
          <a:latin typeface="Arial" charset="0"/>
          <a:ea typeface="Osaka" pitchFamily="-48" charset="-128"/>
        </a:defRPr>
      </a:lvl6pPr>
      <a:lvl7pPr marL="914400" algn="ctr" rtl="0" fontAlgn="base">
        <a:spcBef>
          <a:spcPct val="0"/>
        </a:spcBef>
        <a:spcAft>
          <a:spcPct val="0"/>
        </a:spcAft>
        <a:defRPr sz="4400">
          <a:solidFill>
            <a:schemeClr val="tx2"/>
          </a:solidFill>
          <a:latin typeface="Arial" charset="0"/>
          <a:ea typeface="Osaka" pitchFamily="-48" charset="-128"/>
        </a:defRPr>
      </a:lvl7pPr>
      <a:lvl8pPr marL="1371600" algn="ctr" rtl="0" fontAlgn="base">
        <a:spcBef>
          <a:spcPct val="0"/>
        </a:spcBef>
        <a:spcAft>
          <a:spcPct val="0"/>
        </a:spcAft>
        <a:defRPr sz="4400">
          <a:solidFill>
            <a:schemeClr val="tx2"/>
          </a:solidFill>
          <a:latin typeface="Arial" charset="0"/>
          <a:ea typeface="Osaka" pitchFamily="-48" charset="-128"/>
        </a:defRPr>
      </a:lvl8pPr>
      <a:lvl9pPr marL="1828800" algn="ctr" rtl="0" fontAlgn="base">
        <a:spcBef>
          <a:spcPct val="0"/>
        </a:spcBef>
        <a:spcAft>
          <a:spcPct val="0"/>
        </a:spcAft>
        <a:defRPr sz="4400">
          <a:solidFill>
            <a:schemeClr val="tx2"/>
          </a:solidFill>
          <a:latin typeface="Arial" charset="0"/>
          <a:ea typeface="Osaka" pitchFamily="-48"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Osaka" pitchFamily="-108" charset="-128"/>
        </a:defRPr>
      </a:lvl1pPr>
      <a:lvl2pPr marL="742950" indent="-285750" algn="l" rtl="0" eaLnBrk="0" fontAlgn="base" hangingPunct="0">
        <a:spcBef>
          <a:spcPct val="20000"/>
        </a:spcBef>
        <a:spcAft>
          <a:spcPct val="0"/>
        </a:spcAft>
        <a:buChar char="–"/>
        <a:defRPr sz="2800">
          <a:solidFill>
            <a:schemeClr val="tx1"/>
          </a:solidFill>
          <a:latin typeface="+mn-lt"/>
          <a:ea typeface="+mn-ea"/>
          <a:cs typeface="Osaka" pitchFamily="-108" charset="-128"/>
        </a:defRPr>
      </a:lvl2pPr>
      <a:lvl3pPr marL="1143000" indent="-228600" algn="l" rtl="0" eaLnBrk="0" fontAlgn="base" hangingPunct="0">
        <a:spcBef>
          <a:spcPct val="20000"/>
        </a:spcBef>
        <a:spcAft>
          <a:spcPct val="0"/>
        </a:spcAft>
        <a:buChar char="•"/>
        <a:defRPr sz="2400">
          <a:solidFill>
            <a:schemeClr val="tx1"/>
          </a:solidFill>
          <a:latin typeface="+mn-lt"/>
          <a:ea typeface="+mn-ea"/>
          <a:cs typeface="Osaka" pitchFamily="-108" charset="-128"/>
        </a:defRPr>
      </a:lvl3pPr>
      <a:lvl4pPr marL="1600200" indent="-228600" algn="l" rtl="0" eaLnBrk="0" fontAlgn="base" hangingPunct="0">
        <a:spcBef>
          <a:spcPct val="20000"/>
        </a:spcBef>
        <a:spcAft>
          <a:spcPct val="0"/>
        </a:spcAft>
        <a:buChar char="–"/>
        <a:defRPr sz="2000">
          <a:solidFill>
            <a:schemeClr val="tx1"/>
          </a:solidFill>
          <a:latin typeface="+mn-lt"/>
          <a:ea typeface="+mn-ea"/>
          <a:cs typeface="Osaka" pitchFamily="-108" charset="-128"/>
        </a:defRPr>
      </a:lvl4pPr>
      <a:lvl5pPr marL="2057400" indent="-228600" algn="l" rtl="0" eaLnBrk="0" fontAlgn="base" hangingPunct="0">
        <a:spcBef>
          <a:spcPct val="20000"/>
        </a:spcBef>
        <a:spcAft>
          <a:spcPct val="0"/>
        </a:spcAft>
        <a:buChar char="»"/>
        <a:defRPr sz="2000">
          <a:solidFill>
            <a:schemeClr val="tx1"/>
          </a:solidFill>
          <a:latin typeface="+mn-lt"/>
          <a:ea typeface="+mn-ea"/>
          <a:cs typeface="Osaka" pitchFamily="-108"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www.marriott.com/meeting-event-hotels/group-corporate-travel/groupCorp.mi?resLinkData=NFFRFA%20North%20Florida%20Frozen%20%26%20Refrigerated%20Food%20Assoc%5ejaxbr%60nefnefa%60149%60USD%60false%604%606/1/17%606/2/17%605/9/17&amp;app=resvlink&amp;stop_mobi=yes" TargetMode="Externa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hyperlink" Target="http://www.marriott.com/meeting-event-hotels/group-corporate-travel/groupCorp.mi?resLinkData=NFFRFA%20North%20Florida%20Frozen%20%26%20Refrigerated%20Food%20Assoc%5ejaxbr%60nefnefa%60149%60USD%60false%604%606/1/17%606/2/17%605/9/17&amp;app=resvlink&amp;stop_mobi=yes" TargetMode="External"/><Relationship Id="rId2" Type="http://schemas.openxmlformats.org/officeDocument/2006/relationships/hyperlink" Target="http://coolfoodsnorthflorida.com/" TargetMode="External"/><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76200"/>
            <a:ext cx="9067800" cy="2914650"/>
          </a:xfrm>
        </p:spPr>
        <p:txBody>
          <a:bodyPr anchor="t"/>
          <a:lstStyle/>
          <a:p>
            <a:pPr eaLnBrk="1" hangingPunct="1">
              <a:lnSpc>
                <a:spcPct val="80000"/>
              </a:lnSpc>
            </a:pPr>
            <a:r>
              <a:rPr lang="en-US" sz="3200" i="1" dirty="0">
                <a:solidFill>
                  <a:schemeClr val="bg1"/>
                </a:solidFill>
                <a:cs typeface="Osaka"/>
              </a:rPr>
              <a:t>NFFRFA Doug Milne Scholarship Fund </a:t>
            </a:r>
            <a:r>
              <a:rPr lang="en-US" sz="2400" i="1" dirty="0">
                <a:solidFill>
                  <a:schemeClr val="bg1"/>
                </a:solidFill>
                <a:cs typeface="Osaka"/>
              </a:rPr>
              <a:t>Inc.*</a:t>
            </a:r>
            <a:br>
              <a:rPr lang="en-US" sz="2800" i="1" dirty="0">
                <a:solidFill>
                  <a:schemeClr val="bg1"/>
                </a:solidFill>
                <a:cs typeface="Osaka"/>
              </a:rPr>
            </a:br>
            <a:br>
              <a:rPr lang="en-US" sz="2800" i="1" dirty="0">
                <a:solidFill>
                  <a:schemeClr val="bg1"/>
                </a:solidFill>
                <a:cs typeface="Osaka"/>
              </a:rPr>
            </a:br>
            <a:r>
              <a:rPr lang="en-US" sz="3600" b="1" i="1" dirty="0">
                <a:solidFill>
                  <a:srgbClr val="FFFF00"/>
                </a:solidFill>
                <a:latin typeface="Edwardian Script ITC" pitchFamily="66" charset="0"/>
                <a:cs typeface="Osaka"/>
              </a:rPr>
              <a:t> </a:t>
            </a:r>
            <a:r>
              <a:rPr lang="en-US" sz="4000" b="1" i="1" dirty="0">
                <a:solidFill>
                  <a:srgbClr val="FFFF00"/>
                </a:solidFill>
                <a:latin typeface="Edwardian Script ITC" pitchFamily="66" charset="0"/>
                <a:cs typeface="Osaka"/>
              </a:rPr>
              <a:t>You’re Invited </a:t>
            </a:r>
            <a:br>
              <a:rPr lang="en-US" sz="3600" i="1" dirty="0">
                <a:solidFill>
                  <a:schemeClr val="bg1"/>
                </a:solidFill>
                <a:cs typeface="Osaka"/>
              </a:rPr>
            </a:br>
            <a:br>
              <a:rPr lang="en-US" sz="3600" dirty="0">
                <a:solidFill>
                  <a:schemeClr val="bg1"/>
                </a:solidFill>
                <a:cs typeface="Osaka"/>
              </a:rPr>
            </a:br>
            <a:r>
              <a:rPr lang="en-US" sz="3600" dirty="0">
                <a:solidFill>
                  <a:schemeClr val="bg1"/>
                </a:solidFill>
                <a:cs typeface="Osaka"/>
              </a:rPr>
              <a:t>    </a:t>
            </a:r>
            <a:r>
              <a:rPr lang="en-US" sz="3600" b="1" i="1" dirty="0">
                <a:solidFill>
                  <a:srgbClr val="FFFF00"/>
                </a:solidFill>
                <a:cs typeface="Osaka"/>
              </a:rPr>
              <a:t>Proudly Announces </a:t>
            </a:r>
            <a:br>
              <a:rPr lang="en-US" sz="3600" b="1" dirty="0">
                <a:solidFill>
                  <a:srgbClr val="FFFF00"/>
                </a:solidFill>
                <a:cs typeface="Osaka"/>
              </a:rPr>
            </a:br>
            <a:r>
              <a:rPr lang="en-US" sz="3600" b="1" dirty="0">
                <a:solidFill>
                  <a:srgbClr val="FFFF00"/>
                </a:solidFill>
                <a:cs typeface="Osaka"/>
              </a:rPr>
              <a:t>     </a:t>
            </a:r>
            <a:r>
              <a:rPr lang="en-US" sz="3200" b="1" i="1" dirty="0">
                <a:solidFill>
                  <a:srgbClr val="FFFF00"/>
                </a:solidFill>
                <a:cs typeface="Osaka"/>
              </a:rPr>
              <a:t>2017 Program</a:t>
            </a:r>
            <a:br>
              <a:rPr lang="en-US" sz="3200" b="1" i="1" dirty="0">
                <a:solidFill>
                  <a:srgbClr val="FFFF00"/>
                </a:solidFill>
                <a:cs typeface="Osaka"/>
              </a:rPr>
            </a:br>
            <a:br>
              <a:rPr lang="en-US" sz="3200" b="1" i="1" dirty="0">
                <a:solidFill>
                  <a:srgbClr val="FFFF00"/>
                </a:solidFill>
                <a:cs typeface="Osaka"/>
              </a:rPr>
            </a:br>
            <a:r>
              <a:rPr lang="en-US" sz="3200" b="1" dirty="0">
                <a:solidFill>
                  <a:srgbClr val="FFFF00"/>
                </a:solidFill>
                <a:cs typeface="Osaka"/>
              </a:rPr>
              <a:t> </a:t>
            </a:r>
            <a:br>
              <a:rPr lang="en-US" sz="3200" b="1" dirty="0">
                <a:solidFill>
                  <a:srgbClr val="FFFF00"/>
                </a:solidFill>
                <a:cs typeface="Osaka"/>
              </a:rPr>
            </a:br>
            <a:r>
              <a:rPr lang="en-US" sz="2800" b="1" dirty="0">
                <a:solidFill>
                  <a:srgbClr val="FFFF00"/>
                </a:solidFill>
                <a:cs typeface="Osaka"/>
              </a:rPr>
              <a:t>        </a:t>
            </a:r>
            <a:r>
              <a:rPr lang="en-US" sz="3600" b="1" i="1" dirty="0">
                <a:solidFill>
                  <a:srgbClr val="FFFF00"/>
                </a:solidFill>
                <a:latin typeface="+mn-lt"/>
                <a:cs typeface="Osaka"/>
              </a:rPr>
              <a:t>34</a:t>
            </a:r>
            <a:r>
              <a:rPr lang="en-US" sz="3600" b="1" i="1" baseline="30000" dirty="0">
                <a:solidFill>
                  <a:srgbClr val="FFFF00"/>
                </a:solidFill>
                <a:latin typeface="+mn-lt"/>
                <a:cs typeface="Osaka"/>
              </a:rPr>
              <a:t>th</a:t>
            </a:r>
            <a:r>
              <a:rPr lang="en-US" sz="3600" b="1" i="1" dirty="0">
                <a:solidFill>
                  <a:srgbClr val="FFFF00"/>
                </a:solidFill>
                <a:latin typeface="+mn-lt"/>
                <a:cs typeface="Osaka"/>
              </a:rPr>
              <a:t>Annual </a:t>
            </a:r>
            <a:r>
              <a:rPr lang="en-US" sz="2400" b="1" dirty="0">
                <a:solidFill>
                  <a:srgbClr val="FFFF00"/>
                </a:solidFill>
                <a:latin typeface="+mn-lt"/>
                <a:cs typeface="Osaka"/>
              </a:rPr>
              <a:t> </a:t>
            </a:r>
            <a:br>
              <a:rPr lang="en-US" sz="2800" b="1" dirty="0">
                <a:solidFill>
                  <a:srgbClr val="FFFF00"/>
                </a:solidFill>
                <a:cs typeface="Osaka"/>
              </a:rPr>
            </a:br>
            <a:r>
              <a:rPr lang="en-US" sz="2800" b="1" dirty="0">
                <a:solidFill>
                  <a:srgbClr val="FFFF00"/>
                </a:solidFill>
                <a:cs typeface="Osaka"/>
              </a:rPr>
              <a:t>               Frozen / Refrigerated Food </a:t>
            </a:r>
            <a:br>
              <a:rPr lang="en-US" sz="2800" b="1" dirty="0">
                <a:solidFill>
                  <a:srgbClr val="FFFF00"/>
                </a:solidFill>
                <a:cs typeface="Osaka"/>
              </a:rPr>
            </a:br>
            <a:r>
              <a:rPr lang="en-US" sz="2800" b="1" dirty="0">
                <a:solidFill>
                  <a:srgbClr val="FFFF00"/>
                </a:solidFill>
                <a:cs typeface="Osaka"/>
              </a:rPr>
              <a:t>               Scholarship Awards / Charity Golf</a:t>
            </a:r>
            <a:br>
              <a:rPr lang="en-US" sz="4000" b="1" dirty="0">
                <a:solidFill>
                  <a:srgbClr val="FFFF00"/>
                </a:solidFill>
                <a:cs typeface="Osaka"/>
              </a:rPr>
            </a:br>
            <a:br>
              <a:rPr lang="en-US" sz="4000" b="1" dirty="0">
                <a:solidFill>
                  <a:srgbClr val="FFFF00"/>
                </a:solidFill>
                <a:cs typeface="Osaka"/>
              </a:rPr>
            </a:br>
            <a:r>
              <a:rPr lang="en-US" sz="4000" b="1" dirty="0">
                <a:solidFill>
                  <a:srgbClr val="FFFF00"/>
                </a:solidFill>
                <a:cs typeface="Osaka"/>
              </a:rPr>
              <a:t>          </a:t>
            </a:r>
            <a:r>
              <a:rPr lang="en-US" sz="4800" b="1" i="1" dirty="0">
                <a:solidFill>
                  <a:srgbClr val="FFFF00"/>
                </a:solidFill>
                <a:cs typeface="Osaka"/>
              </a:rPr>
              <a:t>“2 Day Celebration” </a:t>
            </a:r>
            <a:br>
              <a:rPr lang="en-US" sz="4000" b="1" dirty="0">
                <a:solidFill>
                  <a:srgbClr val="FFFF00"/>
                </a:solidFill>
                <a:cs typeface="Osaka"/>
              </a:rPr>
            </a:br>
            <a:br>
              <a:rPr lang="en-US" sz="4000" b="1" dirty="0">
                <a:solidFill>
                  <a:srgbClr val="FFFF00"/>
                </a:solidFill>
                <a:cs typeface="Osaka"/>
              </a:rPr>
            </a:br>
            <a:br>
              <a:rPr lang="en-US" sz="4000" b="1" dirty="0">
                <a:solidFill>
                  <a:schemeClr val="bg1"/>
                </a:solidFill>
                <a:cs typeface="Osaka"/>
              </a:rPr>
            </a:br>
            <a:br>
              <a:rPr lang="en-US" dirty="0">
                <a:solidFill>
                  <a:schemeClr val="bg1"/>
                </a:solidFill>
                <a:cs typeface="Osaka"/>
              </a:rPr>
            </a:br>
            <a:endParaRPr lang="en-US" dirty="0">
              <a:solidFill>
                <a:srgbClr val="FFFF00"/>
              </a:solidFill>
              <a:cs typeface="Osaka"/>
            </a:endParaRPr>
          </a:p>
        </p:txBody>
      </p:sp>
      <p:sp>
        <p:nvSpPr>
          <p:cNvPr id="4" name="Rectangle 3"/>
          <p:cNvSpPr/>
          <p:nvPr/>
        </p:nvSpPr>
        <p:spPr>
          <a:xfrm>
            <a:off x="2971800" y="6553200"/>
            <a:ext cx="6477000" cy="276999"/>
          </a:xfrm>
          <a:prstGeom prst="rect">
            <a:avLst/>
          </a:prstGeom>
        </p:spPr>
        <p:txBody>
          <a:bodyPr wrap="square">
            <a:spAutoFit/>
          </a:bodyPr>
          <a:lstStyle/>
          <a:p>
            <a:r>
              <a:rPr lang="en-US" sz="1200" dirty="0">
                <a:solidFill>
                  <a:schemeClr val="bg1"/>
                </a:solidFill>
              </a:rPr>
              <a:t>* NFFRFA Doug Milne Scholarship Fund Inc. is an approved IRS 501c3 Corp. </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6200" y="228600"/>
            <a:ext cx="9067800" cy="3886200"/>
          </a:xfrm>
        </p:spPr>
        <p:txBody>
          <a:bodyPr anchor="t"/>
          <a:lstStyle/>
          <a:p>
            <a:pPr eaLnBrk="1" hangingPunct="1">
              <a:lnSpc>
                <a:spcPct val="80000"/>
              </a:lnSpc>
              <a:tabLst>
                <a:tab pos="6918325" algn="l"/>
              </a:tabLst>
            </a:pPr>
            <a:r>
              <a:rPr lang="en-US" sz="3600" i="1" dirty="0">
                <a:solidFill>
                  <a:schemeClr val="bg1"/>
                </a:solidFill>
                <a:cs typeface="Osaka"/>
              </a:rPr>
              <a:t>NFFRFA Doug Milne Scholarship Fund </a:t>
            </a:r>
            <a:r>
              <a:rPr lang="en-US" sz="3200" i="1" dirty="0">
                <a:solidFill>
                  <a:schemeClr val="bg1"/>
                </a:solidFill>
                <a:cs typeface="Osaka"/>
              </a:rPr>
              <a:t>Inc.*</a:t>
            </a:r>
            <a:r>
              <a:rPr lang="en-US" sz="3200" b="1" dirty="0">
                <a:solidFill>
                  <a:srgbClr val="FFFF00"/>
                </a:solidFill>
                <a:cs typeface="Osaka"/>
              </a:rPr>
              <a:t>           </a:t>
            </a:r>
            <a:br>
              <a:rPr lang="en-US" sz="2000" b="1" dirty="0">
                <a:solidFill>
                  <a:srgbClr val="FFFF00"/>
                </a:solidFill>
                <a:cs typeface="Osaka"/>
              </a:rPr>
            </a:br>
            <a:br>
              <a:rPr lang="en-US" sz="2000" b="1" dirty="0">
                <a:solidFill>
                  <a:srgbClr val="FFFF00"/>
                </a:solidFill>
                <a:cs typeface="Osaka"/>
              </a:rPr>
            </a:br>
            <a:r>
              <a:rPr lang="en-US" b="1" i="1" dirty="0">
                <a:solidFill>
                  <a:srgbClr val="FFFF00"/>
                </a:solidFill>
                <a:cs typeface="Osaka"/>
              </a:rPr>
              <a:t>“Celebrating” 34</a:t>
            </a:r>
            <a:r>
              <a:rPr lang="en-US" sz="3600" b="1" i="1" dirty="0">
                <a:solidFill>
                  <a:srgbClr val="FFFF00"/>
                </a:solidFill>
                <a:cs typeface="Osaka"/>
              </a:rPr>
              <a:t> Years of …..</a:t>
            </a:r>
            <a:br>
              <a:rPr lang="en-US" sz="3600" b="1" i="1" dirty="0">
                <a:solidFill>
                  <a:srgbClr val="FFFF00"/>
                </a:solidFill>
                <a:cs typeface="Osaka"/>
              </a:rPr>
            </a:br>
            <a:r>
              <a:rPr lang="en-US" sz="3600" b="1" i="1" dirty="0">
                <a:solidFill>
                  <a:srgbClr val="FFFF00"/>
                </a:solidFill>
                <a:cs typeface="Osaka"/>
              </a:rPr>
              <a:t>             </a:t>
            </a:r>
            <a:r>
              <a:rPr lang="en-US" sz="2400" b="1" i="1" dirty="0">
                <a:solidFill>
                  <a:srgbClr val="FFFF00"/>
                </a:solidFill>
                <a:cs typeface="Osaka"/>
              </a:rPr>
              <a:t>Developing Frozen / Refrigerated Foods</a:t>
            </a:r>
            <a:br>
              <a:rPr lang="en-US" sz="2800" b="1" i="1" dirty="0">
                <a:solidFill>
                  <a:srgbClr val="FFFF00"/>
                </a:solidFill>
                <a:cs typeface="Osaka"/>
              </a:rPr>
            </a:br>
            <a:r>
              <a:rPr lang="en-US" sz="2800" b="1" i="1" dirty="0">
                <a:solidFill>
                  <a:srgbClr val="FFFF00"/>
                </a:solidFill>
                <a:cs typeface="Osaka"/>
              </a:rPr>
              <a:t>            </a:t>
            </a:r>
            <a:r>
              <a:rPr lang="en-US" sz="2000" b="1" i="1" dirty="0">
                <a:solidFill>
                  <a:srgbClr val="FFFF00"/>
                </a:solidFill>
                <a:cs typeface="Osaka"/>
              </a:rPr>
              <a:t>with our Local Retailer</a:t>
            </a:r>
            <a:r>
              <a:rPr lang="en-US" sz="1400" b="1" i="1" dirty="0">
                <a:solidFill>
                  <a:srgbClr val="FFFF00"/>
                </a:solidFill>
                <a:cs typeface="Osaka"/>
              </a:rPr>
              <a:t>(S</a:t>
            </a:r>
            <a:r>
              <a:rPr lang="en-US" sz="1800" b="1" i="1" dirty="0">
                <a:solidFill>
                  <a:srgbClr val="FFFF00"/>
                </a:solidFill>
                <a:cs typeface="Osaka"/>
              </a:rPr>
              <a:t>) and Consumers</a:t>
            </a:r>
            <a:br>
              <a:rPr lang="en-US" sz="1800" b="1" i="1" dirty="0">
                <a:solidFill>
                  <a:srgbClr val="FFFF00"/>
                </a:solidFill>
                <a:cs typeface="Osaka"/>
              </a:rPr>
            </a:br>
            <a:br>
              <a:rPr lang="en-US" sz="1800" b="1" i="1" dirty="0">
                <a:solidFill>
                  <a:srgbClr val="FFFF00"/>
                </a:solidFill>
                <a:cs typeface="Osaka"/>
              </a:rPr>
            </a:br>
            <a:r>
              <a:rPr lang="en-US" sz="1800" b="1" i="1" dirty="0">
                <a:solidFill>
                  <a:srgbClr val="FFFF00"/>
                </a:solidFill>
                <a:cs typeface="Osaka"/>
              </a:rPr>
              <a:t>                           Themed Events That Follow NFRA’s Annual Marketing Plans</a:t>
            </a:r>
            <a:br>
              <a:rPr lang="en-US" sz="1800" b="1" i="1" dirty="0">
                <a:solidFill>
                  <a:srgbClr val="FFFF00"/>
                </a:solidFill>
                <a:cs typeface="Osaka"/>
              </a:rPr>
            </a:br>
            <a:br>
              <a:rPr lang="en-US" sz="1800" b="1" i="1" dirty="0">
                <a:solidFill>
                  <a:srgbClr val="FFFF00"/>
                </a:solidFill>
                <a:cs typeface="Osaka"/>
              </a:rPr>
            </a:br>
            <a:r>
              <a:rPr lang="en-US" sz="1800" b="1" i="1" dirty="0">
                <a:solidFill>
                  <a:srgbClr val="FFFF00"/>
                </a:solidFill>
                <a:cs typeface="Osaka"/>
              </a:rPr>
              <a:t>                    while Giving Back to the Community……</a:t>
            </a:r>
            <a:br>
              <a:rPr lang="en-US" sz="1800" b="1" i="1" dirty="0">
                <a:solidFill>
                  <a:srgbClr val="FFFF00"/>
                </a:solidFill>
                <a:cs typeface="Osaka"/>
              </a:rPr>
            </a:br>
            <a:r>
              <a:rPr lang="en-US" sz="1800" b="1" i="1" dirty="0">
                <a:solidFill>
                  <a:srgbClr val="FFFF00"/>
                </a:solidFill>
                <a:cs typeface="Osaka"/>
              </a:rPr>
              <a:t>                       6/1/17 Awarding 11 College Students w/ 3.0 + GPA – </a:t>
            </a:r>
            <a:br>
              <a:rPr lang="en-US" sz="1800" b="1" i="1" dirty="0">
                <a:solidFill>
                  <a:srgbClr val="FFFF00"/>
                </a:solidFill>
                <a:cs typeface="Osaka"/>
              </a:rPr>
            </a:br>
            <a:r>
              <a:rPr lang="en-US" sz="1800" b="1" i="1" dirty="0">
                <a:solidFill>
                  <a:srgbClr val="FFFF00"/>
                </a:solidFill>
                <a:cs typeface="Osaka"/>
              </a:rPr>
              <a:t>                    Majors in Related Industries additional $28,500</a:t>
            </a:r>
            <a:br>
              <a:rPr lang="en-US" sz="1800" b="1" i="1" dirty="0">
                <a:solidFill>
                  <a:srgbClr val="FFFF00"/>
                </a:solidFill>
                <a:cs typeface="Osaka"/>
              </a:rPr>
            </a:br>
            <a:br>
              <a:rPr lang="en-US" sz="3200" b="1" dirty="0">
                <a:solidFill>
                  <a:srgbClr val="FFFF00"/>
                </a:solidFill>
                <a:cs typeface="Osaka"/>
              </a:rPr>
            </a:br>
            <a:r>
              <a:rPr lang="en-US" sz="3200" b="1" dirty="0">
                <a:solidFill>
                  <a:srgbClr val="FFFF00"/>
                </a:solidFill>
                <a:cs typeface="Osaka"/>
              </a:rPr>
              <a:t>	</a:t>
            </a:r>
            <a:br>
              <a:rPr lang="en-US" sz="4000" b="1" dirty="0">
                <a:solidFill>
                  <a:srgbClr val="FFFF00"/>
                </a:solidFill>
                <a:cs typeface="Osaka"/>
              </a:rPr>
            </a:br>
            <a:br>
              <a:rPr lang="en-US" sz="4000" b="1" dirty="0">
                <a:solidFill>
                  <a:srgbClr val="FFFF00"/>
                </a:solidFill>
                <a:cs typeface="Osaka"/>
              </a:rPr>
            </a:br>
            <a:br>
              <a:rPr lang="en-US" sz="4000" b="1" dirty="0">
                <a:solidFill>
                  <a:schemeClr val="bg1"/>
                </a:solidFill>
                <a:cs typeface="Osaka"/>
              </a:rPr>
            </a:br>
            <a:br>
              <a:rPr lang="en-US" dirty="0">
                <a:solidFill>
                  <a:schemeClr val="bg1"/>
                </a:solidFill>
                <a:cs typeface="Osaka"/>
              </a:rPr>
            </a:br>
            <a:endParaRPr lang="en-US" dirty="0">
              <a:solidFill>
                <a:srgbClr val="FFFF00"/>
              </a:solidFill>
              <a:cs typeface="Osaka"/>
            </a:endParaRPr>
          </a:p>
        </p:txBody>
      </p:sp>
      <p:sp>
        <p:nvSpPr>
          <p:cNvPr id="5" name="TextBox 4"/>
          <p:cNvSpPr txBox="1"/>
          <p:nvPr/>
        </p:nvSpPr>
        <p:spPr>
          <a:xfrm>
            <a:off x="3276600" y="6727195"/>
            <a:ext cx="5867400" cy="261610"/>
          </a:xfrm>
          <a:prstGeom prst="rect">
            <a:avLst/>
          </a:prstGeom>
          <a:noFill/>
        </p:spPr>
        <p:txBody>
          <a:bodyPr wrap="square" rtlCol="0">
            <a:spAutoFit/>
          </a:bodyPr>
          <a:lstStyle/>
          <a:p>
            <a:r>
              <a:rPr lang="en-US" sz="1100" dirty="0">
                <a:solidFill>
                  <a:schemeClr val="bg1"/>
                </a:solidFill>
              </a:rPr>
              <a:t>* NFFRFA Doug Milne Scholarship Fund Inc. is an approved IRS 501c3 Corp. </a:t>
            </a:r>
          </a:p>
        </p:txBody>
      </p:sp>
      <p:sp>
        <p:nvSpPr>
          <p:cNvPr id="6" name="Explosion 2 5"/>
          <p:cNvSpPr/>
          <p:nvPr/>
        </p:nvSpPr>
        <p:spPr bwMode="auto">
          <a:xfrm>
            <a:off x="2667000" y="3657600"/>
            <a:ext cx="5181600" cy="2915823"/>
          </a:xfrm>
          <a:prstGeom prst="irregularSeal2">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omic Sans MS" pitchFamily="66" charset="0"/>
              </a:rPr>
              <a:t>   </a:t>
            </a:r>
          </a:p>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Comic Sans MS" pitchFamily="66" charset="0"/>
            </a:endParaRPr>
          </a:p>
        </p:txBody>
      </p:sp>
      <p:sp>
        <p:nvSpPr>
          <p:cNvPr id="7" name="TextBox 6"/>
          <p:cNvSpPr txBox="1"/>
          <p:nvPr/>
        </p:nvSpPr>
        <p:spPr>
          <a:xfrm rot="20566193">
            <a:off x="3606476" y="4841051"/>
            <a:ext cx="2966727" cy="646331"/>
          </a:xfrm>
          <a:prstGeom prst="rect">
            <a:avLst/>
          </a:prstGeom>
          <a:noFill/>
        </p:spPr>
        <p:txBody>
          <a:bodyPr wrap="square" rtlCol="0">
            <a:spAutoFit/>
          </a:bodyPr>
          <a:lstStyle/>
          <a:p>
            <a:r>
              <a:rPr lang="en-US" sz="3600" dirty="0"/>
              <a:t>+$300,000</a:t>
            </a:r>
            <a:r>
              <a:rPr lang="en-US" sz="2400" dirty="0">
                <a:solidFill>
                  <a:srgbClr val="FF0000"/>
                </a:solidFill>
              </a:rPr>
              <a:t>*</a:t>
            </a:r>
            <a:endParaRPr lang="en-US" sz="2800" dirty="0">
              <a:solidFill>
                <a:srgbClr val="FF0000"/>
              </a:solidFill>
            </a:endParaRPr>
          </a:p>
        </p:txBody>
      </p:sp>
      <p:sp>
        <p:nvSpPr>
          <p:cNvPr id="8" name="TextBox 7"/>
          <p:cNvSpPr txBox="1"/>
          <p:nvPr/>
        </p:nvSpPr>
        <p:spPr>
          <a:xfrm rot="20625780">
            <a:off x="4110499" y="5263518"/>
            <a:ext cx="2667000" cy="400110"/>
          </a:xfrm>
          <a:prstGeom prst="rect">
            <a:avLst/>
          </a:prstGeom>
          <a:noFill/>
        </p:spPr>
        <p:txBody>
          <a:bodyPr wrap="square" rtlCol="0">
            <a:spAutoFit/>
          </a:bodyPr>
          <a:lstStyle/>
          <a:p>
            <a:r>
              <a:rPr lang="en-US" sz="2000" dirty="0"/>
              <a:t>SCHOLARSHIPS</a:t>
            </a:r>
          </a:p>
        </p:txBody>
      </p:sp>
      <p:sp>
        <p:nvSpPr>
          <p:cNvPr id="9" name="TextBox 8"/>
          <p:cNvSpPr txBox="1"/>
          <p:nvPr/>
        </p:nvSpPr>
        <p:spPr>
          <a:xfrm rot="20548931">
            <a:off x="4024492" y="5177398"/>
            <a:ext cx="5105400" cy="307777"/>
          </a:xfrm>
          <a:prstGeom prst="rect">
            <a:avLst/>
          </a:prstGeom>
          <a:noFill/>
        </p:spPr>
        <p:txBody>
          <a:bodyPr wrap="square" rtlCol="0">
            <a:spAutoFit/>
          </a:bodyPr>
          <a:lstStyle/>
          <a:p>
            <a:r>
              <a:rPr lang="en-US" sz="1400" dirty="0">
                <a:solidFill>
                  <a:srgbClr val="FF0000"/>
                </a:solidFill>
              </a:rPr>
              <a:t>* Awarded +150 Students </a:t>
            </a:r>
          </a:p>
        </p:txBody>
      </p:sp>
      <p:sp>
        <p:nvSpPr>
          <p:cNvPr id="2" name="TextBox 1"/>
          <p:cNvSpPr txBox="1"/>
          <p:nvPr/>
        </p:nvSpPr>
        <p:spPr>
          <a:xfrm rot="20415660">
            <a:off x="3386599" y="4342943"/>
            <a:ext cx="4114800" cy="307777"/>
          </a:xfrm>
          <a:prstGeom prst="rect">
            <a:avLst/>
          </a:prstGeom>
          <a:noFill/>
        </p:spPr>
        <p:txBody>
          <a:bodyPr wrap="square" rtlCol="0">
            <a:spAutoFit/>
          </a:bodyPr>
          <a:lstStyle/>
          <a:p>
            <a:r>
              <a:rPr lang="en-US" sz="1400" dirty="0"/>
              <a:t>Total Association’s Lifetime $</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bwMode="auto">
          <a:xfrm>
            <a:off x="3962400" y="4953000"/>
            <a:ext cx="2286000" cy="12192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Comic Sans MS" pitchFamily="66" charset="0"/>
            </a:endParaRPr>
          </a:p>
        </p:txBody>
      </p:sp>
      <p:sp>
        <p:nvSpPr>
          <p:cNvPr id="3074" name="Rectangle 2"/>
          <p:cNvSpPr>
            <a:spLocks noGrp="1" noChangeArrowheads="1"/>
          </p:cNvSpPr>
          <p:nvPr>
            <p:ph type="ctrTitle"/>
          </p:nvPr>
        </p:nvSpPr>
        <p:spPr>
          <a:xfrm>
            <a:off x="-114300" y="361950"/>
            <a:ext cx="9220200" cy="2914650"/>
          </a:xfrm>
        </p:spPr>
        <p:txBody>
          <a:bodyPr anchor="t"/>
          <a:lstStyle/>
          <a:p>
            <a:pPr eaLnBrk="1" hangingPunct="1">
              <a:lnSpc>
                <a:spcPct val="80000"/>
              </a:lnSpc>
            </a:pPr>
            <a:r>
              <a:rPr lang="en-US" sz="3200" i="1" dirty="0">
                <a:solidFill>
                  <a:schemeClr val="bg1"/>
                </a:solidFill>
                <a:cs typeface="Osaka"/>
              </a:rPr>
              <a:t> NFFRFA Doug Milne Scholarship Fund </a:t>
            </a:r>
            <a:r>
              <a:rPr lang="en-US" sz="2400" i="1" dirty="0">
                <a:solidFill>
                  <a:schemeClr val="bg1"/>
                </a:solidFill>
                <a:cs typeface="Osaka"/>
              </a:rPr>
              <a:t>Inc.*</a:t>
            </a:r>
            <a:br>
              <a:rPr lang="en-US" sz="2400" i="1" dirty="0">
                <a:solidFill>
                  <a:schemeClr val="bg1"/>
                </a:solidFill>
                <a:cs typeface="Osaka"/>
              </a:rPr>
            </a:br>
            <a:r>
              <a:rPr lang="en-US" sz="3600" b="1" i="1" dirty="0">
                <a:solidFill>
                  <a:srgbClr val="FFFF00"/>
                </a:solidFill>
                <a:latin typeface="Edwardian Script ITC" pitchFamily="66" charset="0"/>
                <a:cs typeface="Osaka"/>
              </a:rPr>
              <a:t> </a:t>
            </a:r>
            <a:r>
              <a:rPr lang="en-US" sz="4000" b="1" i="1" dirty="0">
                <a:solidFill>
                  <a:srgbClr val="FFFF00"/>
                </a:solidFill>
                <a:latin typeface="Edwardian Script ITC" pitchFamily="66" charset="0"/>
                <a:cs typeface="Osaka"/>
              </a:rPr>
              <a:t>You’re Invited </a:t>
            </a:r>
            <a:br>
              <a:rPr lang="en-US" sz="3600" i="1" dirty="0">
                <a:solidFill>
                  <a:schemeClr val="bg1"/>
                </a:solidFill>
                <a:cs typeface="Osaka"/>
              </a:rPr>
            </a:br>
            <a:br>
              <a:rPr lang="en-US" sz="3600" dirty="0">
                <a:solidFill>
                  <a:schemeClr val="bg1"/>
                </a:solidFill>
                <a:cs typeface="Osaka"/>
              </a:rPr>
            </a:br>
            <a:r>
              <a:rPr lang="en-US" sz="3600" dirty="0">
                <a:solidFill>
                  <a:schemeClr val="bg1"/>
                </a:solidFill>
                <a:cs typeface="Osaka"/>
              </a:rPr>
              <a:t>    </a:t>
            </a:r>
            <a:r>
              <a:rPr lang="en-US" sz="2400" b="1" i="1" dirty="0">
                <a:solidFill>
                  <a:srgbClr val="FFFF00"/>
                </a:solidFill>
                <a:cs typeface="Osaka"/>
              </a:rPr>
              <a:t>Proudly Announces </a:t>
            </a:r>
            <a:br>
              <a:rPr lang="en-US" sz="2800" b="1" i="1" dirty="0">
                <a:solidFill>
                  <a:srgbClr val="FFFF00"/>
                </a:solidFill>
                <a:cs typeface="Osaka"/>
              </a:rPr>
            </a:br>
            <a:r>
              <a:rPr lang="en-US" sz="2800" b="1" i="1" dirty="0">
                <a:solidFill>
                  <a:srgbClr val="FFFF00"/>
                </a:solidFill>
                <a:cs typeface="Osaka"/>
              </a:rPr>
              <a:t>     </a:t>
            </a:r>
            <a:r>
              <a:rPr lang="en-US" sz="3200" b="1" i="1" dirty="0">
                <a:solidFill>
                  <a:srgbClr val="FFFF00"/>
                </a:solidFill>
                <a:cs typeface="Osaka"/>
              </a:rPr>
              <a:t>Scott Morris </a:t>
            </a:r>
            <a:br>
              <a:rPr lang="en-US" sz="2800" b="1" i="1" dirty="0">
                <a:solidFill>
                  <a:srgbClr val="FFFF00"/>
                </a:solidFill>
                <a:cs typeface="Osaka"/>
              </a:rPr>
            </a:br>
            <a:r>
              <a:rPr lang="en-US" sz="2800" b="1" i="1" dirty="0">
                <a:solidFill>
                  <a:srgbClr val="FFFF00"/>
                </a:solidFill>
                <a:cs typeface="Osaka"/>
              </a:rPr>
              <a:t>         </a:t>
            </a:r>
            <a:r>
              <a:rPr lang="en-US" sz="2000" b="1" i="1" dirty="0">
                <a:solidFill>
                  <a:srgbClr val="FFFF00"/>
                </a:solidFill>
                <a:cs typeface="Osaka"/>
              </a:rPr>
              <a:t>SEG EVP Merchandising</a:t>
            </a:r>
            <a:br>
              <a:rPr lang="en-US" sz="2400" b="1" i="1" dirty="0">
                <a:solidFill>
                  <a:srgbClr val="FFFF00"/>
                </a:solidFill>
                <a:cs typeface="Osaka"/>
              </a:rPr>
            </a:br>
            <a:r>
              <a:rPr lang="en-US" sz="2400" b="1" i="1" dirty="0">
                <a:solidFill>
                  <a:srgbClr val="FFFF00"/>
                </a:solidFill>
                <a:cs typeface="Osaka"/>
              </a:rPr>
              <a:t>        </a:t>
            </a:r>
            <a:r>
              <a:rPr lang="en-US" sz="2000" b="1" i="1" dirty="0">
                <a:solidFill>
                  <a:srgbClr val="FFFF00"/>
                </a:solidFill>
                <a:cs typeface="Osaka"/>
              </a:rPr>
              <a:t>2017 Guest Speaker</a:t>
            </a:r>
            <a:br>
              <a:rPr lang="en-US" sz="3200" b="1" i="1" dirty="0">
                <a:solidFill>
                  <a:srgbClr val="FFFF00"/>
                </a:solidFill>
                <a:cs typeface="Osaka"/>
              </a:rPr>
            </a:br>
            <a:br>
              <a:rPr lang="en-US" sz="3200" b="1" i="1" dirty="0">
                <a:solidFill>
                  <a:srgbClr val="FFFF00"/>
                </a:solidFill>
                <a:cs typeface="Osaka"/>
              </a:rPr>
            </a:br>
            <a:r>
              <a:rPr lang="en-US" sz="3200" b="1" i="1" dirty="0">
                <a:solidFill>
                  <a:srgbClr val="FFFF00"/>
                </a:solidFill>
                <a:cs typeface="Osaka"/>
              </a:rPr>
              <a:t>          2 Day Event</a:t>
            </a:r>
            <a:r>
              <a:rPr lang="en-US" sz="3600" b="1" i="1" dirty="0">
                <a:solidFill>
                  <a:srgbClr val="FFFF00"/>
                </a:solidFill>
                <a:cs typeface="Osaka"/>
              </a:rPr>
              <a:t> </a:t>
            </a:r>
            <a:r>
              <a:rPr lang="en-US" sz="2400" b="1" dirty="0">
                <a:solidFill>
                  <a:srgbClr val="FFFF00"/>
                </a:solidFill>
                <a:cs typeface="Osaka"/>
              </a:rPr>
              <a:t> </a:t>
            </a:r>
            <a:br>
              <a:rPr lang="en-US" sz="3200" b="1" dirty="0">
                <a:solidFill>
                  <a:srgbClr val="FFFF00"/>
                </a:solidFill>
                <a:cs typeface="Osaka"/>
              </a:rPr>
            </a:br>
            <a:r>
              <a:rPr lang="en-US" sz="3200" b="1" dirty="0">
                <a:solidFill>
                  <a:srgbClr val="FFFF00"/>
                </a:solidFill>
                <a:cs typeface="Osaka"/>
              </a:rPr>
              <a:t>                     </a:t>
            </a:r>
            <a:r>
              <a:rPr lang="en-US" sz="2000" b="1" i="1" dirty="0">
                <a:solidFill>
                  <a:srgbClr val="FFFF00"/>
                </a:solidFill>
                <a:cs typeface="Osaka"/>
              </a:rPr>
              <a:t>North Florida Frozen Refrigerated Food Ass</a:t>
            </a:r>
            <a:r>
              <a:rPr lang="en-US" sz="2000" b="1" dirty="0">
                <a:solidFill>
                  <a:srgbClr val="FFFF00"/>
                </a:solidFill>
                <a:cs typeface="Osaka"/>
              </a:rPr>
              <a:t>n. </a:t>
            </a:r>
            <a:br>
              <a:rPr lang="en-US" sz="2000" b="1" dirty="0">
                <a:solidFill>
                  <a:srgbClr val="FFFF00"/>
                </a:solidFill>
                <a:cs typeface="Osaka"/>
              </a:rPr>
            </a:br>
            <a:r>
              <a:rPr lang="en-US" sz="2000" b="1" i="1" dirty="0">
                <a:solidFill>
                  <a:srgbClr val="FFFF00"/>
                </a:solidFill>
                <a:cs typeface="Osaka"/>
              </a:rPr>
              <a:t>                     </a:t>
            </a:r>
            <a:r>
              <a:rPr lang="en-US" sz="1800" b="1" i="1" dirty="0">
                <a:solidFill>
                  <a:srgbClr val="FFFF00"/>
                </a:solidFill>
                <a:cs typeface="Osaka"/>
              </a:rPr>
              <a:t>6/1/17</a:t>
            </a:r>
            <a:r>
              <a:rPr lang="en-US" sz="2000" b="1" i="1" dirty="0">
                <a:solidFill>
                  <a:srgbClr val="FFFF00"/>
                </a:solidFill>
                <a:cs typeface="Osaka"/>
              </a:rPr>
              <a:t> Scholarship Awards Dinner</a:t>
            </a:r>
            <a:br>
              <a:rPr lang="en-US" sz="2000" b="1" i="1" dirty="0">
                <a:solidFill>
                  <a:srgbClr val="FFFF00"/>
                </a:solidFill>
                <a:cs typeface="Osaka"/>
              </a:rPr>
            </a:br>
            <a:r>
              <a:rPr lang="en-US" sz="2000" b="1" i="1" dirty="0">
                <a:solidFill>
                  <a:srgbClr val="FFFF00"/>
                </a:solidFill>
                <a:cs typeface="Osaka"/>
              </a:rPr>
              <a:t>                </a:t>
            </a:r>
            <a:r>
              <a:rPr lang="en-US" sz="1800" b="1" i="1" dirty="0">
                <a:solidFill>
                  <a:srgbClr val="FFFF00"/>
                </a:solidFill>
                <a:cs typeface="Osaka"/>
              </a:rPr>
              <a:t>6/2/17</a:t>
            </a:r>
            <a:r>
              <a:rPr lang="en-US" sz="2000" b="1" i="1" dirty="0">
                <a:solidFill>
                  <a:srgbClr val="FFFF00"/>
                </a:solidFill>
                <a:cs typeface="Osaka"/>
              </a:rPr>
              <a:t> Charity Golf Tournament </a:t>
            </a:r>
            <a:br>
              <a:rPr lang="en-US" sz="2000" b="1" i="1" dirty="0">
                <a:solidFill>
                  <a:srgbClr val="FFFF00"/>
                </a:solidFill>
                <a:cs typeface="Osaka"/>
              </a:rPr>
            </a:br>
            <a:br>
              <a:rPr lang="en-US" sz="2800" b="1" i="1" dirty="0">
                <a:solidFill>
                  <a:srgbClr val="FFFF00"/>
                </a:solidFill>
                <a:cs typeface="Osaka"/>
              </a:rPr>
            </a:br>
            <a:br>
              <a:rPr lang="en-US" sz="3200" b="1" dirty="0">
                <a:solidFill>
                  <a:srgbClr val="FFFF00"/>
                </a:solidFill>
                <a:cs typeface="Osaka"/>
              </a:rPr>
            </a:br>
            <a:r>
              <a:rPr lang="en-US" sz="3200" b="1" dirty="0">
                <a:solidFill>
                  <a:srgbClr val="FFFF00"/>
                </a:solidFill>
                <a:cs typeface="Osaka"/>
              </a:rPr>
              <a:t> </a:t>
            </a:r>
            <a:br>
              <a:rPr lang="en-US" sz="3200" b="1" dirty="0">
                <a:solidFill>
                  <a:srgbClr val="FFFF00"/>
                </a:solidFill>
                <a:cs typeface="Osaka"/>
              </a:rPr>
            </a:br>
            <a:r>
              <a:rPr lang="en-US" sz="2800" b="1" dirty="0">
                <a:solidFill>
                  <a:srgbClr val="FFFF00"/>
                </a:solidFill>
                <a:cs typeface="Osaka"/>
              </a:rPr>
              <a:t>  </a:t>
            </a:r>
            <a:br>
              <a:rPr lang="en-US" sz="4000" b="1" dirty="0">
                <a:solidFill>
                  <a:srgbClr val="FFFF00"/>
                </a:solidFill>
                <a:cs typeface="Osaka"/>
              </a:rPr>
            </a:br>
            <a:br>
              <a:rPr lang="en-US" sz="4000" b="1" dirty="0">
                <a:solidFill>
                  <a:srgbClr val="FFFF00"/>
                </a:solidFill>
                <a:cs typeface="Osaka"/>
              </a:rPr>
            </a:br>
            <a:r>
              <a:rPr lang="en-US" sz="4000" b="1" dirty="0">
                <a:solidFill>
                  <a:srgbClr val="FFFF00"/>
                </a:solidFill>
                <a:cs typeface="Osaka"/>
              </a:rPr>
              <a:t>      </a:t>
            </a:r>
            <a:br>
              <a:rPr lang="en-US" sz="4000" b="1" dirty="0">
                <a:solidFill>
                  <a:srgbClr val="FFFF00"/>
                </a:solidFill>
                <a:cs typeface="Osaka"/>
              </a:rPr>
            </a:br>
            <a:r>
              <a:rPr lang="en-US" sz="4000" b="1" dirty="0">
                <a:solidFill>
                  <a:srgbClr val="FFFF00"/>
                </a:solidFill>
                <a:cs typeface="Osaka"/>
              </a:rPr>
              <a:t>        </a:t>
            </a:r>
            <a:br>
              <a:rPr lang="en-US" sz="3200" b="1" dirty="0">
                <a:solidFill>
                  <a:schemeClr val="bg1"/>
                </a:solidFill>
                <a:cs typeface="Osaka"/>
              </a:rPr>
            </a:br>
            <a:br>
              <a:rPr lang="en-US" dirty="0">
                <a:solidFill>
                  <a:schemeClr val="bg1"/>
                </a:solidFill>
                <a:cs typeface="Osaka"/>
              </a:rPr>
            </a:br>
            <a:endParaRPr lang="en-US" dirty="0">
              <a:solidFill>
                <a:srgbClr val="FFFF00"/>
              </a:solidFill>
              <a:cs typeface="Osaka"/>
            </a:endParaRPr>
          </a:p>
        </p:txBody>
      </p:sp>
      <p:sp>
        <p:nvSpPr>
          <p:cNvPr id="4" name="Rectangle 3"/>
          <p:cNvSpPr/>
          <p:nvPr/>
        </p:nvSpPr>
        <p:spPr>
          <a:xfrm>
            <a:off x="2819400" y="6477000"/>
            <a:ext cx="6477000" cy="276999"/>
          </a:xfrm>
          <a:prstGeom prst="rect">
            <a:avLst/>
          </a:prstGeom>
        </p:spPr>
        <p:txBody>
          <a:bodyPr wrap="square">
            <a:spAutoFit/>
          </a:bodyPr>
          <a:lstStyle/>
          <a:p>
            <a:r>
              <a:rPr lang="en-US" sz="1200" dirty="0">
                <a:solidFill>
                  <a:schemeClr val="bg1"/>
                </a:solidFill>
              </a:rPr>
              <a:t>* NFFRFA Doug Milne Scholarship Fund Inc. is an approved IRS 501c3 Corp. </a:t>
            </a:r>
          </a:p>
        </p:txBody>
      </p:sp>
      <p:sp>
        <p:nvSpPr>
          <p:cNvPr id="15" name="Rectangle 14"/>
          <p:cNvSpPr/>
          <p:nvPr/>
        </p:nvSpPr>
        <p:spPr bwMode="auto">
          <a:xfrm>
            <a:off x="3352800" y="4953000"/>
            <a:ext cx="4572000" cy="13067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Comic Sans MS" pitchFamily="66" charset="0"/>
            </a:endParaRPr>
          </a:p>
        </p:txBody>
      </p:sp>
      <p:pic>
        <p:nvPicPr>
          <p:cNvPr id="2" name="Picture 1"/>
          <p:cNvPicPr>
            <a:picLocks noChangeAspect="1"/>
          </p:cNvPicPr>
          <p:nvPr/>
        </p:nvPicPr>
        <p:blipFill>
          <a:blip r:embed="rId2"/>
          <a:stretch>
            <a:fillRect/>
          </a:stretch>
        </p:blipFill>
        <p:spPr>
          <a:xfrm>
            <a:off x="6810375" y="1883423"/>
            <a:ext cx="1524000" cy="1645920"/>
          </a:xfrm>
          <a:prstGeom prst="rect">
            <a:avLst/>
          </a:prstGeom>
        </p:spPr>
      </p:pic>
      <p:pic>
        <p:nvPicPr>
          <p:cNvPr id="6" name="Picture 5"/>
          <p:cNvPicPr>
            <a:picLocks noChangeAspect="1"/>
          </p:cNvPicPr>
          <p:nvPr/>
        </p:nvPicPr>
        <p:blipFill>
          <a:blip r:embed="rId3"/>
          <a:stretch>
            <a:fillRect/>
          </a:stretch>
        </p:blipFill>
        <p:spPr>
          <a:xfrm>
            <a:off x="3409950" y="4996607"/>
            <a:ext cx="4457700" cy="1234440"/>
          </a:xfrm>
          <a:prstGeom prst="rect">
            <a:avLst/>
          </a:prstGeom>
        </p:spPr>
      </p:pic>
    </p:spTree>
    <p:extLst>
      <p:ext uri="{BB962C8B-B14F-4D97-AF65-F5344CB8AC3E}">
        <p14:creationId xmlns:p14="http://schemas.microsoft.com/office/powerpoint/2010/main" val="202263328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stretch>
            <a:fillRect/>
          </a:stretch>
        </p:blipFill>
        <p:spPr>
          <a:xfrm>
            <a:off x="2481600" y="1360564"/>
            <a:ext cx="6510000" cy="5097925"/>
          </a:xfrm>
          <a:prstGeom prst="rect">
            <a:avLst/>
          </a:prstGeom>
        </p:spPr>
      </p:pic>
      <p:sp>
        <p:nvSpPr>
          <p:cNvPr id="2" name="Rectangle: Rounded Corners 1"/>
          <p:cNvSpPr/>
          <p:nvPr/>
        </p:nvSpPr>
        <p:spPr bwMode="auto">
          <a:xfrm>
            <a:off x="3581400" y="1914431"/>
            <a:ext cx="4038600" cy="556294"/>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800" dirty="0">
                <a:solidFill>
                  <a:srgbClr val="FF0000"/>
                </a:solidFill>
              </a:rPr>
              <a:t>2017 Program Day 1</a:t>
            </a:r>
            <a:endParaRPr kumimoji="0" lang="en-US" sz="1800" b="1" i="0" u="none" strike="noStrike" cap="none" normalizeH="0" baseline="0" dirty="0">
              <a:ln>
                <a:noFill/>
              </a:ln>
              <a:solidFill>
                <a:schemeClr val="tx1"/>
              </a:solidFill>
              <a:effectLst/>
              <a:latin typeface="Comic Sans MS" pitchFamily="66" charset="0"/>
            </a:endParaRPr>
          </a:p>
        </p:txBody>
      </p:sp>
      <p:sp>
        <p:nvSpPr>
          <p:cNvPr id="3074" name="Rectangle 2"/>
          <p:cNvSpPr>
            <a:spLocks noGrp="1" noChangeArrowheads="1"/>
          </p:cNvSpPr>
          <p:nvPr>
            <p:ph type="ctrTitle"/>
          </p:nvPr>
        </p:nvSpPr>
        <p:spPr>
          <a:xfrm>
            <a:off x="38100" y="628680"/>
            <a:ext cx="9067800" cy="654435"/>
          </a:xfrm>
        </p:spPr>
        <p:txBody>
          <a:bodyPr anchor="t"/>
          <a:lstStyle/>
          <a:p>
            <a:pPr eaLnBrk="1" hangingPunct="1">
              <a:lnSpc>
                <a:spcPct val="80000"/>
              </a:lnSpc>
              <a:tabLst>
                <a:tab pos="6918325" algn="l"/>
              </a:tabLst>
            </a:pPr>
            <a:r>
              <a:rPr lang="en-US" sz="3600" i="1" dirty="0">
                <a:solidFill>
                  <a:schemeClr val="bg1"/>
                </a:solidFill>
                <a:cs typeface="Osaka"/>
              </a:rPr>
              <a:t>NFFRFA Doug Milne Scholarship Fund </a:t>
            </a:r>
            <a:r>
              <a:rPr lang="en-US" sz="3200" i="1" dirty="0">
                <a:solidFill>
                  <a:schemeClr val="bg1"/>
                </a:solidFill>
                <a:cs typeface="Osaka"/>
              </a:rPr>
              <a:t>Inc.*</a:t>
            </a:r>
            <a:endParaRPr lang="en-US" dirty="0">
              <a:solidFill>
                <a:srgbClr val="FFFF00"/>
              </a:solidFill>
              <a:cs typeface="Osaka"/>
            </a:endParaRPr>
          </a:p>
        </p:txBody>
      </p:sp>
      <p:grpSp>
        <p:nvGrpSpPr>
          <p:cNvPr id="14" name="Group 13"/>
          <p:cNvGrpSpPr/>
          <p:nvPr/>
        </p:nvGrpSpPr>
        <p:grpSpPr>
          <a:xfrm>
            <a:off x="2597556" y="2718187"/>
            <a:ext cx="6214383" cy="2514600"/>
            <a:chOff x="2639489" y="3240144"/>
            <a:chExt cx="6214383" cy="2514600"/>
          </a:xfrm>
        </p:grpSpPr>
        <p:sp>
          <p:nvSpPr>
            <p:cNvPr id="7" name="Rounded Rectangle 6"/>
            <p:cNvSpPr/>
            <p:nvPr/>
          </p:nvSpPr>
          <p:spPr bwMode="auto">
            <a:xfrm>
              <a:off x="2681672" y="3240144"/>
              <a:ext cx="6172200" cy="25146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Comic Sans MS" pitchFamily="66" charset="0"/>
              </a:endParaRPr>
            </a:p>
          </p:txBody>
        </p:sp>
        <p:sp>
          <p:nvSpPr>
            <p:cNvPr id="4" name="TextBox 3"/>
            <p:cNvSpPr txBox="1"/>
            <p:nvPr/>
          </p:nvSpPr>
          <p:spPr>
            <a:xfrm>
              <a:off x="2639489" y="3441956"/>
              <a:ext cx="6181726" cy="2123658"/>
            </a:xfrm>
            <a:prstGeom prst="rect">
              <a:avLst/>
            </a:prstGeom>
            <a:noFill/>
          </p:spPr>
          <p:txBody>
            <a:bodyPr wrap="square" rtlCol="0">
              <a:spAutoFit/>
            </a:bodyPr>
            <a:lstStyle/>
            <a:p>
              <a:pPr algn="ctr"/>
              <a:r>
                <a:rPr lang="en-US" dirty="0"/>
                <a:t>Annual Scholarship Award Dinner</a:t>
              </a:r>
            </a:p>
            <a:p>
              <a:pPr algn="ctr"/>
              <a:r>
                <a:rPr lang="en-US" sz="3200" i="1" dirty="0"/>
                <a:t>“Celebration” </a:t>
              </a:r>
              <a:endParaRPr lang="en-US" dirty="0">
                <a:solidFill>
                  <a:srgbClr val="FF0000"/>
                </a:solidFill>
              </a:endParaRPr>
            </a:p>
            <a:p>
              <a:pPr algn="ctr"/>
              <a:r>
                <a:rPr lang="en-US" dirty="0">
                  <a:solidFill>
                    <a:srgbClr val="FF0000"/>
                  </a:solidFill>
                </a:rPr>
                <a:t>6</a:t>
              </a:r>
              <a:r>
                <a:rPr lang="en-US" sz="1600" dirty="0">
                  <a:solidFill>
                    <a:srgbClr val="FF0000"/>
                  </a:solidFill>
                </a:rPr>
                <a:t>/1/2017 </a:t>
              </a:r>
              <a:r>
                <a:rPr lang="en-US" dirty="0">
                  <a:solidFill>
                    <a:srgbClr val="FF0000"/>
                  </a:solidFill>
                </a:rPr>
                <a:t>Check-In</a:t>
              </a:r>
            </a:p>
            <a:p>
              <a:pPr algn="ctr"/>
              <a:r>
                <a:rPr lang="en-US" sz="2000" i="1" dirty="0">
                  <a:solidFill>
                    <a:srgbClr val="FF0000"/>
                  </a:solidFill>
                </a:rPr>
                <a:t>Renaissance Inn </a:t>
              </a:r>
              <a:r>
                <a:rPr lang="en-US" dirty="0">
                  <a:solidFill>
                    <a:srgbClr val="FF0000"/>
                  </a:solidFill>
                </a:rPr>
                <a:t>World Golf Village</a:t>
              </a:r>
            </a:p>
            <a:p>
              <a:pPr marL="285750" indent="-285750" algn="ctr">
                <a:buFont typeface="Arial" panose="020B0604020202020204" pitchFamily="34" charset="0"/>
                <a:buChar char="•"/>
              </a:pPr>
              <a:r>
                <a:rPr lang="en-US" sz="1600" dirty="0">
                  <a:solidFill>
                    <a:srgbClr val="FF0000"/>
                  </a:solidFill>
                </a:rPr>
                <a:t>6–7</a:t>
              </a:r>
              <a:r>
                <a:rPr lang="en-US" sz="1400" dirty="0">
                  <a:solidFill>
                    <a:srgbClr val="FF0000"/>
                  </a:solidFill>
                </a:rPr>
                <a:t> pm Registration  /  Welcome Reception</a:t>
              </a:r>
            </a:p>
            <a:p>
              <a:pPr marL="285750" indent="-285750" algn="ctr">
                <a:buFont typeface="Arial" panose="020B0604020202020204" pitchFamily="34" charset="0"/>
                <a:buChar char="•"/>
              </a:pPr>
              <a:r>
                <a:rPr lang="en-US" sz="1400" dirty="0">
                  <a:solidFill>
                    <a:srgbClr val="FF0000"/>
                  </a:solidFill>
                </a:rPr>
                <a:t>7–10 pm Dinner/Guest Speaker </a:t>
              </a:r>
              <a:r>
                <a:rPr lang="en-US" sz="1400" i="1" u="sng" dirty="0"/>
                <a:t>Scott Morris </a:t>
              </a:r>
              <a:r>
                <a:rPr lang="en-US" sz="1200" i="1" u="sng" dirty="0"/>
                <a:t>SEG </a:t>
              </a:r>
              <a:r>
                <a:rPr lang="en-US" sz="1200" i="1" u="sng" dirty="0" err="1"/>
                <a:t>EVP,Merchandising</a:t>
              </a:r>
              <a:r>
                <a:rPr lang="en-US" sz="1200" i="1" u="sng" dirty="0"/>
                <a:t> </a:t>
              </a:r>
              <a:endParaRPr lang="en-US" sz="1400" i="1" u="sng" dirty="0"/>
            </a:p>
            <a:p>
              <a:pPr algn="ctr"/>
              <a:r>
                <a:rPr lang="en-US" sz="1400" dirty="0">
                  <a:solidFill>
                    <a:srgbClr val="FF0000"/>
                  </a:solidFill>
                </a:rPr>
                <a:t>     Followed by Scholarship Awards + Raffle of all $$ Raffles   </a:t>
              </a:r>
            </a:p>
          </p:txBody>
        </p:sp>
      </p:grpSp>
      <p:sp>
        <p:nvSpPr>
          <p:cNvPr id="8" name="TextBox 7"/>
          <p:cNvSpPr txBox="1"/>
          <p:nvPr/>
        </p:nvSpPr>
        <p:spPr>
          <a:xfrm>
            <a:off x="2608566" y="5434599"/>
            <a:ext cx="6234545" cy="646331"/>
          </a:xfrm>
          <a:prstGeom prst="rect">
            <a:avLst/>
          </a:prstGeom>
          <a:noFill/>
        </p:spPr>
        <p:txBody>
          <a:bodyPr wrap="square" rtlCol="0">
            <a:spAutoFit/>
          </a:bodyPr>
          <a:lstStyle/>
          <a:p>
            <a:pPr algn="ctr"/>
            <a:r>
              <a:rPr lang="en-US" dirty="0"/>
              <a:t>Sign Up Today</a:t>
            </a:r>
          </a:p>
          <a:p>
            <a:pPr algn="ctr"/>
            <a:r>
              <a:rPr lang="en-US" dirty="0"/>
              <a:t>Your Continued Support is Appreciated </a:t>
            </a:r>
          </a:p>
        </p:txBody>
      </p:sp>
      <p:sp>
        <p:nvSpPr>
          <p:cNvPr id="9" name="Rectangle 8"/>
          <p:cNvSpPr/>
          <p:nvPr/>
        </p:nvSpPr>
        <p:spPr>
          <a:xfrm>
            <a:off x="2667000" y="-76200"/>
            <a:ext cx="3818674" cy="769441"/>
          </a:xfrm>
          <a:prstGeom prst="rect">
            <a:avLst/>
          </a:prstGeom>
        </p:spPr>
        <p:txBody>
          <a:bodyPr wrap="none">
            <a:spAutoFit/>
          </a:bodyPr>
          <a:lstStyle/>
          <a:p>
            <a:r>
              <a:rPr lang="en-US" sz="3600" i="1" dirty="0">
                <a:solidFill>
                  <a:srgbClr val="FFFF00"/>
                </a:solidFill>
                <a:latin typeface="Edwardian Script ITC" pitchFamily="66" charset="0"/>
              </a:rPr>
              <a:t>You’re Invited  </a:t>
            </a:r>
            <a:r>
              <a:rPr lang="en-US" sz="4400" i="1" dirty="0">
                <a:solidFill>
                  <a:srgbClr val="FFFF00"/>
                </a:solidFill>
                <a:latin typeface="Edwardian Script ITC" pitchFamily="66" charset="0"/>
              </a:rPr>
              <a:t>Dinner</a:t>
            </a:r>
            <a:endParaRPr lang="en-US" sz="4400" dirty="0"/>
          </a:p>
        </p:txBody>
      </p:sp>
      <p:sp>
        <p:nvSpPr>
          <p:cNvPr id="10" name="TextBox 9"/>
          <p:cNvSpPr txBox="1"/>
          <p:nvPr/>
        </p:nvSpPr>
        <p:spPr>
          <a:xfrm>
            <a:off x="2931054" y="6128853"/>
            <a:ext cx="5611091" cy="307777"/>
          </a:xfrm>
          <a:prstGeom prst="rect">
            <a:avLst/>
          </a:prstGeom>
          <a:noFill/>
        </p:spPr>
        <p:txBody>
          <a:bodyPr wrap="square" rtlCol="0">
            <a:spAutoFit/>
          </a:bodyPr>
          <a:lstStyle/>
          <a:p>
            <a:pPr algn="ctr"/>
            <a:r>
              <a:rPr lang="en-US" sz="1400" dirty="0">
                <a:solidFill>
                  <a:srgbClr val="FF0000"/>
                </a:solidFill>
              </a:rPr>
              <a:t>Register Online WWW.COOLFOODSNORTHFLORIDA.COM </a:t>
            </a:r>
          </a:p>
        </p:txBody>
      </p:sp>
      <p:pic>
        <p:nvPicPr>
          <p:cNvPr id="3" name="Picture 2"/>
          <p:cNvPicPr>
            <a:picLocks noChangeAspect="1"/>
          </p:cNvPicPr>
          <p:nvPr/>
        </p:nvPicPr>
        <p:blipFill>
          <a:blip r:embed="rId3"/>
          <a:stretch>
            <a:fillRect/>
          </a:stretch>
        </p:blipFill>
        <p:spPr>
          <a:xfrm>
            <a:off x="236250" y="6458489"/>
            <a:ext cx="635112" cy="443101"/>
          </a:xfrm>
          <a:prstGeom prst="rect">
            <a:avLst/>
          </a:prstGeom>
        </p:spPr>
      </p:pic>
      <p:pic>
        <p:nvPicPr>
          <p:cNvPr id="5" name="Picture 4"/>
          <p:cNvPicPr>
            <a:picLocks noChangeAspect="1"/>
          </p:cNvPicPr>
          <p:nvPr/>
        </p:nvPicPr>
        <p:blipFill>
          <a:blip r:embed="rId4"/>
          <a:stretch>
            <a:fillRect/>
          </a:stretch>
        </p:blipFill>
        <p:spPr>
          <a:xfrm>
            <a:off x="1910354" y="6397470"/>
            <a:ext cx="504121" cy="504121"/>
          </a:xfrm>
          <a:prstGeom prst="rect">
            <a:avLst/>
          </a:prstGeom>
        </p:spPr>
      </p:pic>
      <p:pic>
        <p:nvPicPr>
          <p:cNvPr id="6" name="Picture 5"/>
          <p:cNvPicPr>
            <a:picLocks noChangeAspect="1"/>
          </p:cNvPicPr>
          <p:nvPr/>
        </p:nvPicPr>
        <p:blipFill>
          <a:blip r:embed="rId5"/>
          <a:stretch>
            <a:fillRect/>
          </a:stretch>
        </p:blipFill>
        <p:spPr>
          <a:xfrm>
            <a:off x="1086075" y="6329565"/>
            <a:ext cx="533400" cy="638676"/>
          </a:xfrm>
          <a:prstGeom prst="rect">
            <a:avLst/>
          </a:prstGeom>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stretch>
            <a:fillRect/>
          </a:stretch>
        </p:blipFill>
        <p:spPr>
          <a:xfrm>
            <a:off x="2481600" y="1360565"/>
            <a:ext cx="6510000" cy="5077265"/>
          </a:xfrm>
          <a:prstGeom prst="rect">
            <a:avLst/>
          </a:prstGeom>
        </p:spPr>
      </p:pic>
      <p:sp>
        <p:nvSpPr>
          <p:cNvPr id="2" name="Rectangle: Rounded Corners 1"/>
          <p:cNvSpPr/>
          <p:nvPr/>
        </p:nvSpPr>
        <p:spPr bwMode="auto">
          <a:xfrm>
            <a:off x="3581400" y="1914431"/>
            <a:ext cx="4038600" cy="556294"/>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800" dirty="0">
                <a:solidFill>
                  <a:srgbClr val="FF0000"/>
                </a:solidFill>
              </a:rPr>
              <a:t>2017 Program Day 2</a:t>
            </a:r>
            <a:endParaRPr kumimoji="0" lang="en-US" sz="1800" b="1" i="0" u="none" strike="noStrike" cap="none" normalizeH="0" baseline="0" dirty="0">
              <a:ln>
                <a:noFill/>
              </a:ln>
              <a:solidFill>
                <a:schemeClr val="tx1"/>
              </a:solidFill>
              <a:effectLst/>
              <a:latin typeface="Comic Sans MS" pitchFamily="66" charset="0"/>
            </a:endParaRPr>
          </a:p>
        </p:txBody>
      </p:sp>
      <p:sp>
        <p:nvSpPr>
          <p:cNvPr id="3074" name="Rectangle 2"/>
          <p:cNvSpPr>
            <a:spLocks noGrp="1" noChangeArrowheads="1"/>
          </p:cNvSpPr>
          <p:nvPr>
            <p:ph type="ctrTitle"/>
          </p:nvPr>
        </p:nvSpPr>
        <p:spPr>
          <a:xfrm>
            <a:off x="38100" y="628680"/>
            <a:ext cx="9067800" cy="654435"/>
          </a:xfrm>
        </p:spPr>
        <p:txBody>
          <a:bodyPr anchor="t"/>
          <a:lstStyle/>
          <a:p>
            <a:pPr eaLnBrk="1" hangingPunct="1">
              <a:lnSpc>
                <a:spcPct val="80000"/>
              </a:lnSpc>
              <a:tabLst>
                <a:tab pos="6918325" algn="l"/>
              </a:tabLst>
            </a:pPr>
            <a:r>
              <a:rPr lang="en-US" sz="3600" i="1" dirty="0">
                <a:solidFill>
                  <a:schemeClr val="bg1"/>
                </a:solidFill>
                <a:cs typeface="Osaka"/>
              </a:rPr>
              <a:t>NFFRFA Doug Milne Scholarship Fund </a:t>
            </a:r>
            <a:r>
              <a:rPr lang="en-US" sz="3200" i="1" dirty="0">
                <a:solidFill>
                  <a:schemeClr val="bg1"/>
                </a:solidFill>
                <a:cs typeface="Osaka"/>
              </a:rPr>
              <a:t>Inc.*</a:t>
            </a:r>
            <a:endParaRPr lang="en-US" dirty="0">
              <a:solidFill>
                <a:srgbClr val="FFFF00"/>
              </a:solidFill>
              <a:cs typeface="Osaka"/>
            </a:endParaRPr>
          </a:p>
        </p:txBody>
      </p:sp>
      <p:grpSp>
        <p:nvGrpSpPr>
          <p:cNvPr id="14" name="Group 13"/>
          <p:cNvGrpSpPr/>
          <p:nvPr/>
        </p:nvGrpSpPr>
        <p:grpSpPr>
          <a:xfrm>
            <a:off x="2597556" y="2718187"/>
            <a:ext cx="6214383" cy="2280094"/>
            <a:chOff x="2639489" y="3240144"/>
            <a:chExt cx="6214383" cy="2514600"/>
          </a:xfrm>
        </p:grpSpPr>
        <p:sp>
          <p:nvSpPr>
            <p:cNvPr id="7" name="Rounded Rectangle 6"/>
            <p:cNvSpPr/>
            <p:nvPr/>
          </p:nvSpPr>
          <p:spPr bwMode="auto">
            <a:xfrm>
              <a:off x="2681672" y="3240144"/>
              <a:ext cx="6172200" cy="25146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Comic Sans MS" pitchFamily="66" charset="0"/>
              </a:endParaRPr>
            </a:p>
          </p:txBody>
        </p:sp>
        <p:sp>
          <p:nvSpPr>
            <p:cNvPr id="4" name="TextBox 3"/>
            <p:cNvSpPr txBox="1"/>
            <p:nvPr/>
          </p:nvSpPr>
          <p:spPr>
            <a:xfrm>
              <a:off x="2639489" y="3441955"/>
              <a:ext cx="6181726" cy="2138416"/>
            </a:xfrm>
            <a:prstGeom prst="rect">
              <a:avLst/>
            </a:prstGeom>
            <a:noFill/>
          </p:spPr>
          <p:txBody>
            <a:bodyPr wrap="square" rtlCol="0">
              <a:spAutoFit/>
            </a:bodyPr>
            <a:lstStyle/>
            <a:p>
              <a:pPr algn="ctr"/>
              <a:r>
                <a:rPr lang="en-US" sz="2400" i="1" dirty="0"/>
                <a:t>Charity Golf Celebration</a:t>
              </a:r>
            </a:p>
            <a:p>
              <a:pPr algn="ctr"/>
              <a:endParaRPr lang="en-US" sz="1600" dirty="0">
                <a:solidFill>
                  <a:srgbClr val="FF0000"/>
                </a:solidFill>
              </a:endParaRPr>
            </a:p>
            <a:p>
              <a:pPr algn="ctr"/>
              <a:r>
                <a:rPr lang="en-US" sz="2000" dirty="0">
                  <a:solidFill>
                    <a:srgbClr val="FF0000"/>
                  </a:solidFill>
                </a:rPr>
                <a:t>6/2/2017   Slammer &amp; Squire WGV</a:t>
              </a:r>
            </a:p>
            <a:p>
              <a:r>
                <a:rPr lang="en-US" dirty="0">
                  <a:solidFill>
                    <a:srgbClr val="FF0000"/>
                  </a:solidFill>
                </a:rPr>
                <a:t>      7 – 8 am       Registration / Breakfast </a:t>
              </a:r>
            </a:p>
            <a:p>
              <a:r>
                <a:rPr lang="en-US" dirty="0">
                  <a:solidFill>
                    <a:srgbClr val="FF0000"/>
                  </a:solidFill>
                </a:rPr>
                <a:t>      8 am            Shotgun Start</a:t>
              </a:r>
            </a:p>
            <a:p>
              <a:r>
                <a:rPr lang="en-US" dirty="0">
                  <a:solidFill>
                    <a:srgbClr val="FF0000"/>
                  </a:solidFill>
                </a:rPr>
                <a:t>      12 – 1:30pm   Lunch / Awards / Raffle $$$</a:t>
              </a:r>
              <a:endParaRPr lang="en-US" sz="2000" dirty="0"/>
            </a:p>
          </p:txBody>
        </p:sp>
      </p:grpSp>
      <p:sp>
        <p:nvSpPr>
          <p:cNvPr id="8" name="TextBox 7"/>
          <p:cNvSpPr txBox="1"/>
          <p:nvPr/>
        </p:nvSpPr>
        <p:spPr>
          <a:xfrm>
            <a:off x="2619326" y="5183114"/>
            <a:ext cx="6234545" cy="646331"/>
          </a:xfrm>
          <a:prstGeom prst="rect">
            <a:avLst/>
          </a:prstGeom>
          <a:noFill/>
        </p:spPr>
        <p:txBody>
          <a:bodyPr wrap="square" rtlCol="0">
            <a:spAutoFit/>
          </a:bodyPr>
          <a:lstStyle/>
          <a:p>
            <a:pPr algn="ctr"/>
            <a:r>
              <a:rPr lang="en-US" dirty="0"/>
              <a:t>Sign Up Today</a:t>
            </a:r>
          </a:p>
          <a:p>
            <a:pPr algn="ctr"/>
            <a:r>
              <a:rPr lang="en-US" dirty="0"/>
              <a:t>Your Continued Support is Appreciated </a:t>
            </a:r>
          </a:p>
        </p:txBody>
      </p:sp>
      <p:sp>
        <p:nvSpPr>
          <p:cNvPr id="9" name="Rectangle 8"/>
          <p:cNvSpPr/>
          <p:nvPr/>
        </p:nvSpPr>
        <p:spPr>
          <a:xfrm>
            <a:off x="990600" y="-131518"/>
            <a:ext cx="7265130" cy="769441"/>
          </a:xfrm>
          <a:prstGeom prst="rect">
            <a:avLst/>
          </a:prstGeom>
        </p:spPr>
        <p:txBody>
          <a:bodyPr wrap="none">
            <a:spAutoFit/>
          </a:bodyPr>
          <a:lstStyle/>
          <a:p>
            <a:r>
              <a:rPr lang="en-US" sz="3600" i="1" dirty="0">
                <a:solidFill>
                  <a:srgbClr val="FFFF00"/>
                </a:solidFill>
                <a:latin typeface="Edwardian Script ITC" pitchFamily="66" charset="0"/>
              </a:rPr>
              <a:t>You’re Invited  </a:t>
            </a:r>
            <a:r>
              <a:rPr lang="en-US" sz="4400" i="1" dirty="0">
                <a:solidFill>
                  <a:srgbClr val="FFFF00"/>
                </a:solidFill>
                <a:latin typeface="Edwardian Script ITC" pitchFamily="66" charset="0"/>
              </a:rPr>
              <a:t>Charity Golf  Tournament </a:t>
            </a:r>
            <a:endParaRPr lang="en-US" sz="4400" dirty="0"/>
          </a:p>
        </p:txBody>
      </p:sp>
      <p:sp>
        <p:nvSpPr>
          <p:cNvPr id="10" name="TextBox 9"/>
          <p:cNvSpPr txBox="1"/>
          <p:nvPr/>
        </p:nvSpPr>
        <p:spPr>
          <a:xfrm>
            <a:off x="2931052" y="6068581"/>
            <a:ext cx="5611091" cy="307777"/>
          </a:xfrm>
          <a:prstGeom prst="rect">
            <a:avLst/>
          </a:prstGeom>
          <a:noFill/>
        </p:spPr>
        <p:txBody>
          <a:bodyPr wrap="square" rtlCol="0">
            <a:spAutoFit/>
          </a:bodyPr>
          <a:lstStyle/>
          <a:p>
            <a:pPr algn="ctr"/>
            <a:r>
              <a:rPr lang="en-US" sz="1400" dirty="0">
                <a:solidFill>
                  <a:srgbClr val="FF0000"/>
                </a:solidFill>
              </a:rPr>
              <a:t>Register Online WWW.COOLFOODSNORTHFLORIDA.COM </a:t>
            </a:r>
          </a:p>
        </p:txBody>
      </p:sp>
      <p:pic>
        <p:nvPicPr>
          <p:cNvPr id="3" name="Picture 2"/>
          <p:cNvPicPr>
            <a:picLocks noChangeAspect="1"/>
          </p:cNvPicPr>
          <p:nvPr/>
        </p:nvPicPr>
        <p:blipFill>
          <a:blip r:embed="rId3"/>
          <a:stretch>
            <a:fillRect/>
          </a:stretch>
        </p:blipFill>
        <p:spPr>
          <a:xfrm>
            <a:off x="236250" y="6458489"/>
            <a:ext cx="635112" cy="443101"/>
          </a:xfrm>
          <a:prstGeom prst="rect">
            <a:avLst/>
          </a:prstGeom>
        </p:spPr>
      </p:pic>
      <p:pic>
        <p:nvPicPr>
          <p:cNvPr id="5" name="Picture 4"/>
          <p:cNvPicPr>
            <a:picLocks noChangeAspect="1"/>
          </p:cNvPicPr>
          <p:nvPr/>
        </p:nvPicPr>
        <p:blipFill>
          <a:blip r:embed="rId4"/>
          <a:stretch>
            <a:fillRect/>
          </a:stretch>
        </p:blipFill>
        <p:spPr>
          <a:xfrm>
            <a:off x="1910354" y="6397470"/>
            <a:ext cx="504121" cy="504121"/>
          </a:xfrm>
          <a:prstGeom prst="rect">
            <a:avLst/>
          </a:prstGeom>
        </p:spPr>
      </p:pic>
      <p:pic>
        <p:nvPicPr>
          <p:cNvPr id="6" name="Picture 5"/>
          <p:cNvPicPr>
            <a:picLocks noChangeAspect="1"/>
          </p:cNvPicPr>
          <p:nvPr/>
        </p:nvPicPr>
        <p:blipFill>
          <a:blip r:embed="rId5"/>
          <a:stretch>
            <a:fillRect/>
          </a:stretch>
        </p:blipFill>
        <p:spPr>
          <a:xfrm>
            <a:off x="1086075" y="6329565"/>
            <a:ext cx="533400" cy="638676"/>
          </a:xfrm>
          <a:prstGeom prst="rect">
            <a:avLst/>
          </a:prstGeom>
        </p:spPr>
      </p:pic>
    </p:spTree>
    <p:extLst>
      <p:ext uri="{BB962C8B-B14F-4D97-AF65-F5344CB8AC3E}">
        <p14:creationId xmlns:p14="http://schemas.microsoft.com/office/powerpoint/2010/main" val="210489074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152400"/>
            <a:ext cx="9067800" cy="762000"/>
          </a:xfrm>
        </p:spPr>
        <p:txBody>
          <a:bodyPr/>
          <a:lstStyle/>
          <a:p>
            <a:pPr eaLnBrk="1" hangingPunct="1"/>
            <a:r>
              <a:rPr lang="en-US" sz="3600" b="1" dirty="0">
                <a:solidFill>
                  <a:srgbClr val="FFFF00"/>
                </a:solidFill>
                <a:cs typeface="Osaka"/>
              </a:rPr>
              <a:t>2017  Charity Golf Ala Carte Options</a:t>
            </a:r>
            <a:endParaRPr lang="en-US" sz="4000" dirty="0">
              <a:solidFill>
                <a:srgbClr val="FFFF00"/>
              </a:solidFill>
              <a:cs typeface="Osaka"/>
            </a:endParaRPr>
          </a:p>
        </p:txBody>
      </p:sp>
      <p:sp>
        <p:nvSpPr>
          <p:cNvPr id="10243" name="Rectangle 3"/>
          <p:cNvSpPr>
            <a:spLocks noGrp="1" noChangeArrowheads="1"/>
          </p:cNvSpPr>
          <p:nvPr>
            <p:ph type="body" idx="1"/>
          </p:nvPr>
        </p:nvSpPr>
        <p:spPr>
          <a:xfrm>
            <a:off x="1981200" y="1066800"/>
            <a:ext cx="8153400" cy="5638800"/>
          </a:xfrm>
        </p:spPr>
        <p:txBody>
          <a:bodyPr/>
          <a:lstStyle/>
          <a:p>
            <a:pPr algn="just" eaLnBrk="1" hangingPunct="1">
              <a:lnSpc>
                <a:spcPct val="90000"/>
              </a:lnSpc>
              <a:buNone/>
            </a:pPr>
            <a:r>
              <a:rPr lang="en-US" sz="2400" b="1" dirty="0">
                <a:solidFill>
                  <a:srgbClr val="FFFF00"/>
                </a:solidFill>
                <a:cs typeface="Osaka"/>
              </a:rPr>
              <a:t>             </a:t>
            </a:r>
            <a:endParaRPr lang="en-US" sz="2000" b="1" dirty="0">
              <a:solidFill>
                <a:srgbClr val="FFFF00"/>
              </a:solidFill>
              <a:cs typeface="Osaka"/>
            </a:endParaRPr>
          </a:p>
          <a:p>
            <a:pPr algn="just" eaLnBrk="1" hangingPunct="1">
              <a:lnSpc>
                <a:spcPct val="90000"/>
              </a:lnSpc>
            </a:pPr>
            <a:endParaRPr lang="en-US" sz="2000" dirty="0">
              <a:solidFill>
                <a:schemeClr val="bg1"/>
              </a:solidFill>
              <a:cs typeface="Osaka"/>
            </a:endParaRPr>
          </a:p>
          <a:p>
            <a:pPr lvl="1" algn="just" eaLnBrk="1" hangingPunct="1">
              <a:lnSpc>
                <a:spcPct val="90000"/>
              </a:lnSpc>
            </a:pPr>
            <a:endParaRPr lang="en-US" sz="2000" dirty="0">
              <a:solidFill>
                <a:schemeClr val="bg1"/>
              </a:solidFill>
              <a:latin typeface="Algerian" pitchFamily="82" charset="0"/>
              <a:cs typeface="Osaka"/>
            </a:endParaRPr>
          </a:p>
          <a:p>
            <a:pPr lvl="1" algn="just" eaLnBrk="1" hangingPunct="1">
              <a:lnSpc>
                <a:spcPct val="90000"/>
              </a:lnSpc>
            </a:pPr>
            <a:r>
              <a:rPr lang="en-US" sz="2000" dirty="0">
                <a:solidFill>
                  <a:schemeClr val="bg1"/>
                </a:solidFill>
                <a:cs typeface="Osaka"/>
              </a:rPr>
              <a:t>1 Foursome  (NFFRFA Member)	   $1,600.00</a:t>
            </a:r>
            <a:endParaRPr lang="en-US" sz="1800" dirty="0">
              <a:solidFill>
                <a:schemeClr val="bg1"/>
              </a:solidFill>
              <a:cs typeface="Osaka"/>
            </a:endParaRPr>
          </a:p>
          <a:p>
            <a:pPr lvl="1" algn="just" eaLnBrk="1" hangingPunct="1">
              <a:lnSpc>
                <a:spcPct val="90000"/>
              </a:lnSpc>
            </a:pPr>
            <a:r>
              <a:rPr lang="en-US" sz="2000" dirty="0">
                <a:solidFill>
                  <a:srgbClr val="FFFF00"/>
                </a:solidFill>
                <a:cs typeface="Osaka"/>
              </a:rPr>
              <a:t> 1 Foursome  (Non Member)            $ 2,000.00</a:t>
            </a:r>
          </a:p>
          <a:p>
            <a:pPr lvl="1" algn="just" eaLnBrk="1" hangingPunct="1">
              <a:lnSpc>
                <a:spcPct val="90000"/>
              </a:lnSpc>
            </a:pPr>
            <a:endParaRPr lang="en-US" sz="2000" dirty="0">
              <a:solidFill>
                <a:schemeClr val="bg1"/>
              </a:solidFill>
              <a:cs typeface="Osaka"/>
            </a:endParaRPr>
          </a:p>
          <a:p>
            <a:pPr lvl="1" algn="just" eaLnBrk="1" hangingPunct="1">
              <a:lnSpc>
                <a:spcPct val="90000"/>
              </a:lnSpc>
            </a:pPr>
            <a:r>
              <a:rPr lang="en-US" sz="2000" dirty="0">
                <a:solidFill>
                  <a:schemeClr val="bg1"/>
                </a:solidFill>
                <a:cs typeface="Osaka"/>
              </a:rPr>
              <a:t>Single Player (NFFRFA Member) </a:t>
            </a:r>
            <a:r>
              <a:rPr lang="en-US" sz="2000" dirty="0">
                <a:solidFill>
                  <a:srgbClr val="FFFF00"/>
                </a:solidFill>
                <a:cs typeface="Osaka"/>
              </a:rPr>
              <a:t>	  </a:t>
            </a:r>
            <a:r>
              <a:rPr lang="en-US" sz="2000" dirty="0">
                <a:solidFill>
                  <a:schemeClr val="bg1"/>
                </a:solidFill>
                <a:cs typeface="Osaka"/>
              </a:rPr>
              <a:t>$   500.00</a:t>
            </a:r>
          </a:p>
          <a:p>
            <a:pPr lvl="1" algn="just" eaLnBrk="1" hangingPunct="1">
              <a:lnSpc>
                <a:spcPct val="90000"/>
              </a:lnSpc>
            </a:pPr>
            <a:r>
              <a:rPr lang="en-US" sz="2000" dirty="0">
                <a:solidFill>
                  <a:srgbClr val="FFFF00"/>
                </a:solidFill>
                <a:cs typeface="Osaka"/>
              </a:rPr>
              <a:t>Single Player   (Non Member)         $   600.00</a:t>
            </a:r>
          </a:p>
          <a:p>
            <a:pPr lvl="1" algn="just" eaLnBrk="1" hangingPunct="1">
              <a:lnSpc>
                <a:spcPct val="90000"/>
              </a:lnSpc>
            </a:pPr>
            <a:endParaRPr lang="en-US" sz="2000" dirty="0">
              <a:solidFill>
                <a:schemeClr val="bg1"/>
              </a:solidFill>
              <a:cs typeface="Osaka"/>
            </a:endParaRPr>
          </a:p>
          <a:p>
            <a:pPr lvl="1" algn="just" eaLnBrk="1" hangingPunct="1">
              <a:lnSpc>
                <a:spcPct val="90000"/>
              </a:lnSpc>
            </a:pPr>
            <a:r>
              <a:rPr lang="en-US" sz="2000" dirty="0">
                <a:solidFill>
                  <a:schemeClr val="bg1"/>
                </a:solidFill>
                <a:cs typeface="Osaka"/>
              </a:rPr>
              <a:t>Scholarship Dinner Tickets (each)  $   180.00 </a:t>
            </a:r>
          </a:p>
          <a:p>
            <a:pPr lvl="1" algn="just" eaLnBrk="1" hangingPunct="1">
              <a:lnSpc>
                <a:spcPct val="90000"/>
              </a:lnSpc>
            </a:pPr>
            <a:r>
              <a:rPr lang="en-US" sz="2000" dirty="0">
                <a:solidFill>
                  <a:srgbClr val="FFFF00"/>
                </a:solidFill>
                <a:cs typeface="Osaka"/>
              </a:rPr>
              <a:t>Scholarship  Dinner (Non Member) $   225.00</a:t>
            </a:r>
          </a:p>
          <a:p>
            <a:pPr lvl="1" algn="just" eaLnBrk="1" hangingPunct="1">
              <a:lnSpc>
                <a:spcPct val="90000"/>
              </a:lnSpc>
            </a:pPr>
            <a:endParaRPr lang="en-US" sz="2000" dirty="0">
              <a:solidFill>
                <a:srgbClr val="FFFF00"/>
              </a:solidFill>
              <a:cs typeface="Osaka"/>
            </a:endParaRPr>
          </a:p>
          <a:p>
            <a:pPr lvl="1" algn="just" eaLnBrk="1" hangingPunct="1">
              <a:lnSpc>
                <a:spcPct val="90000"/>
              </a:lnSpc>
            </a:pPr>
            <a:r>
              <a:rPr lang="en-US" sz="2000" dirty="0">
                <a:solidFill>
                  <a:schemeClr val="bg1"/>
                </a:solidFill>
                <a:cs typeface="Osaka"/>
              </a:rPr>
              <a:t>NFFRFA Annual Membership</a:t>
            </a:r>
            <a:r>
              <a:rPr lang="en-US" sz="2000" dirty="0">
                <a:solidFill>
                  <a:srgbClr val="FFFF00"/>
                </a:solidFill>
                <a:cs typeface="Osaka"/>
              </a:rPr>
              <a:t> 	  </a:t>
            </a:r>
            <a:r>
              <a:rPr lang="en-US" sz="2000" dirty="0">
                <a:solidFill>
                  <a:schemeClr val="bg1"/>
                </a:solidFill>
                <a:cs typeface="Osaka"/>
              </a:rPr>
              <a:t>$   200.00</a:t>
            </a:r>
          </a:p>
          <a:p>
            <a:pPr marL="457200" lvl="1" indent="0" algn="just" eaLnBrk="1" hangingPunct="1">
              <a:lnSpc>
                <a:spcPct val="90000"/>
              </a:lnSpc>
              <a:buNone/>
            </a:pPr>
            <a:r>
              <a:rPr lang="en-US" sz="1400" dirty="0">
                <a:solidFill>
                  <a:schemeClr val="bg1"/>
                </a:solidFill>
                <a:cs typeface="Osaka"/>
              </a:rPr>
              <a:t>        ( Year = May 1</a:t>
            </a:r>
            <a:r>
              <a:rPr lang="en-US" sz="1400" baseline="30000" dirty="0">
                <a:solidFill>
                  <a:schemeClr val="bg1"/>
                </a:solidFill>
                <a:cs typeface="Osaka"/>
              </a:rPr>
              <a:t>st</a:t>
            </a:r>
            <a:r>
              <a:rPr lang="en-US" sz="1400" dirty="0">
                <a:solidFill>
                  <a:schemeClr val="bg1"/>
                </a:solidFill>
                <a:cs typeface="Osaka"/>
              </a:rPr>
              <a:t> 2017 – April 30</a:t>
            </a:r>
            <a:r>
              <a:rPr lang="en-US" sz="1400" baseline="30000" dirty="0">
                <a:solidFill>
                  <a:schemeClr val="bg1"/>
                </a:solidFill>
                <a:cs typeface="Osaka"/>
              </a:rPr>
              <a:t>th</a:t>
            </a:r>
            <a:r>
              <a:rPr lang="en-US" sz="1400" dirty="0">
                <a:solidFill>
                  <a:schemeClr val="bg1"/>
                </a:solidFill>
                <a:cs typeface="Osaka"/>
              </a:rPr>
              <a:t> 2018)</a:t>
            </a:r>
          </a:p>
          <a:p>
            <a:pPr lvl="1" algn="just" eaLnBrk="1" hangingPunct="1">
              <a:lnSpc>
                <a:spcPct val="90000"/>
              </a:lnSpc>
              <a:buFontTx/>
              <a:buNone/>
            </a:pPr>
            <a:r>
              <a:rPr lang="en-US" sz="2400" dirty="0">
                <a:solidFill>
                  <a:srgbClr val="FFFF00"/>
                </a:solidFill>
                <a:cs typeface="Osaka"/>
              </a:rPr>
              <a:t> </a:t>
            </a:r>
          </a:p>
        </p:txBody>
      </p:sp>
      <p:sp>
        <p:nvSpPr>
          <p:cNvPr id="4" name="Rectangle 3"/>
          <p:cNvSpPr/>
          <p:nvPr/>
        </p:nvSpPr>
        <p:spPr>
          <a:xfrm>
            <a:off x="76200" y="990600"/>
            <a:ext cx="9067800" cy="369332"/>
          </a:xfrm>
          <a:prstGeom prst="rect">
            <a:avLst/>
          </a:prstGeom>
        </p:spPr>
        <p:txBody>
          <a:bodyPr wrap="square">
            <a:spAutoFit/>
          </a:bodyPr>
          <a:lstStyle/>
          <a:p>
            <a:r>
              <a:rPr lang="en-US" dirty="0">
                <a:solidFill>
                  <a:schemeClr val="bg1"/>
                </a:solidFill>
              </a:rPr>
              <a:t>* NFFRFA Doug Milne Scholarship Fund Inc. is an approved IRS 501c3 Corp</a:t>
            </a:r>
            <a:endParaRPr lang="en-US" dirty="0"/>
          </a:p>
        </p:txBody>
      </p:sp>
      <p:sp>
        <p:nvSpPr>
          <p:cNvPr id="2" name="TextBox 1"/>
          <p:cNvSpPr txBox="1"/>
          <p:nvPr/>
        </p:nvSpPr>
        <p:spPr>
          <a:xfrm>
            <a:off x="2362200" y="5791200"/>
            <a:ext cx="6553200" cy="923330"/>
          </a:xfrm>
          <a:prstGeom prst="rect">
            <a:avLst/>
          </a:prstGeom>
          <a:noFill/>
        </p:spPr>
        <p:txBody>
          <a:bodyPr wrap="square" rtlCol="0">
            <a:spAutoFit/>
          </a:bodyPr>
          <a:lstStyle/>
          <a:p>
            <a:r>
              <a:rPr lang="en-US" dirty="0">
                <a:solidFill>
                  <a:schemeClr val="bg1"/>
                </a:solidFill>
              </a:rPr>
              <a:t>            3 Convenient Payment Options </a:t>
            </a:r>
          </a:p>
          <a:p>
            <a:r>
              <a:rPr lang="en-US" dirty="0">
                <a:solidFill>
                  <a:schemeClr val="bg1"/>
                </a:solidFill>
              </a:rPr>
              <a:t>“Pay Pal” </a:t>
            </a:r>
            <a:r>
              <a:rPr lang="en-US" sz="1400" dirty="0">
                <a:solidFill>
                  <a:schemeClr val="bg1"/>
                </a:solidFill>
              </a:rPr>
              <a:t>via Web Site</a:t>
            </a:r>
            <a:r>
              <a:rPr lang="en-US" dirty="0">
                <a:solidFill>
                  <a:schemeClr val="bg1"/>
                </a:solidFill>
              </a:rPr>
              <a:t>, “Square” </a:t>
            </a:r>
            <a:r>
              <a:rPr lang="en-US" sz="1100" dirty="0">
                <a:solidFill>
                  <a:schemeClr val="bg1"/>
                </a:solidFill>
              </a:rPr>
              <a:t>via NFFRFA Admin </a:t>
            </a:r>
            <a:r>
              <a:rPr lang="en-US" dirty="0">
                <a:solidFill>
                  <a:schemeClr val="bg1"/>
                </a:solidFill>
              </a:rPr>
              <a:t>or via Invoice</a:t>
            </a:r>
          </a:p>
          <a:p>
            <a:r>
              <a:rPr lang="en-US" dirty="0">
                <a:solidFill>
                  <a:schemeClr val="bg1"/>
                </a:solidFill>
              </a:rPr>
              <a:t>           (Simply note when registering) </a:t>
            </a:r>
          </a:p>
        </p:txBody>
      </p:sp>
    </p:spTree>
    <p:extLst>
      <p:ext uri="{BB962C8B-B14F-4D97-AF65-F5344CB8AC3E}">
        <p14:creationId xmlns:p14="http://schemas.microsoft.com/office/powerpoint/2010/main" val="191820705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bwMode="auto">
          <a:xfrm>
            <a:off x="2438400" y="5715000"/>
            <a:ext cx="6477000" cy="990600"/>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Comic Sans MS" pitchFamily="66" charset="0"/>
            </a:endParaRPr>
          </a:p>
        </p:txBody>
      </p:sp>
      <p:sp>
        <p:nvSpPr>
          <p:cNvPr id="7" name="Rounded Rectangle 6"/>
          <p:cNvSpPr/>
          <p:nvPr/>
        </p:nvSpPr>
        <p:spPr bwMode="auto">
          <a:xfrm>
            <a:off x="2478433" y="3450193"/>
            <a:ext cx="6380783" cy="2133600"/>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Comic Sans MS" pitchFamily="66" charset="0"/>
            </a:endParaRPr>
          </a:p>
        </p:txBody>
      </p:sp>
      <p:sp>
        <p:nvSpPr>
          <p:cNvPr id="6" name="Rectangle 5"/>
          <p:cNvSpPr/>
          <p:nvPr/>
        </p:nvSpPr>
        <p:spPr>
          <a:xfrm>
            <a:off x="2514600" y="3469125"/>
            <a:ext cx="6324600" cy="2339102"/>
          </a:xfrm>
          <a:prstGeom prst="rect">
            <a:avLst/>
          </a:prstGeom>
        </p:spPr>
        <p:txBody>
          <a:bodyPr wrap="square">
            <a:spAutoFit/>
          </a:bodyPr>
          <a:lstStyle/>
          <a:p>
            <a:r>
              <a:rPr lang="en-US" sz="1400" dirty="0">
                <a:solidFill>
                  <a:srgbClr val="4C4C4C"/>
                </a:solidFill>
              </a:rPr>
              <a:t>The Slammer &amp; Squire </a:t>
            </a:r>
            <a:r>
              <a:rPr lang="en-US" sz="1200" b="0" dirty="0"/>
              <a:t>course is located in the heart of our golf resort near Jacksonville, Florida and is one of St. Augustine Florida's favorite golf courses. This 18-hole championship resort course was designed by Bobby Weed with design consultants Sam "The Slammer" Snead and Gene "The Squire" </a:t>
            </a:r>
            <a:r>
              <a:rPr lang="en-US" sz="1200" b="0" dirty="0" err="1"/>
              <a:t>Sarazen</a:t>
            </a:r>
            <a:r>
              <a:rPr lang="en-US" sz="1200" b="0" dirty="0"/>
              <a:t>.</a:t>
            </a:r>
          </a:p>
          <a:p>
            <a:r>
              <a:rPr lang="en-US" sz="1200" cap="all" dirty="0">
                <a:solidFill>
                  <a:srgbClr val="363636"/>
                </a:solidFill>
              </a:rPr>
              <a:t>COURSE HISTORY</a:t>
            </a:r>
          </a:p>
          <a:p>
            <a:r>
              <a:rPr lang="en-US" sz="1200" b="0" dirty="0"/>
              <a:t>The Slammer &amp; Squire course officially opened to the public in May 1998 and has become a favorite Jacksonville Florida golf course and features two distinct nines with generous fairways, contoured greens, and plenty of water hazards along with impressive views of the World Golf Hall of Fame. The course was the host site of the Liberty Mutual Legends of Golf, a Senior PGA TOUR event and hosted an array of other golf events such as the LPGA Senior Tour's </a:t>
            </a:r>
            <a:r>
              <a:rPr lang="en-US" sz="1200" b="0" dirty="0" err="1"/>
              <a:t>Handa</a:t>
            </a:r>
            <a:r>
              <a:rPr lang="en-US" sz="1200" b="0" dirty="0"/>
              <a:t> Cup </a:t>
            </a:r>
          </a:p>
          <a:p>
            <a:endParaRPr lang="en-US" sz="1200" dirty="0"/>
          </a:p>
        </p:txBody>
      </p:sp>
      <p:sp>
        <p:nvSpPr>
          <p:cNvPr id="8" name="Rectangle 7"/>
          <p:cNvSpPr/>
          <p:nvPr/>
        </p:nvSpPr>
        <p:spPr>
          <a:xfrm>
            <a:off x="4267200" y="6113709"/>
            <a:ext cx="6553200" cy="307777"/>
          </a:xfrm>
          <a:prstGeom prst="rect">
            <a:avLst/>
          </a:prstGeom>
        </p:spPr>
        <p:txBody>
          <a:bodyPr wrap="square">
            <a:spAutoFit/>
          </a:bodyPr>
          <a:lstStyle/>
          <a:p>
            <a:r>
              <a:rPr lang="en-US" sz="1400" b="1" i="1" dirty="0"/>
              <a:t>Tom Gentry (904) 233 3747  </a:t>
            </a:r>
          </a:p>
        </p:txBody>
      </p:sp>
      <p:sp>
        <p:nvSpPr>
          <p:cNvPr id="9" name="TextBox 8"/>
          <p:cNvSpPr txBox="1"/>
          <p:nvPr/>
        </p:nvSpPr>
        <p:spPr>
          <a:xfrm>
            <a:off x="2438400" y="5867400"/>
            <a:ext cx="6172200" cy="307777"/>
          </a:xfrm>
          <a:prstGeom prst="rect">
            <a:avLst/>
          </a:prstGeom>
          <a:noFill/>
        </p:spPr>
        <p:txBody>
          <a:bodyPr wrap="square" rtlCol="0">
            <a:spAutoFit/>
          </a:bodyPr>
          <a:lstStyle/>
          <a:p>
            <a:r>
              <a:rPr lang="en-US" sz="1400" dirty="0"/>
              <a:t>For Additional Information Contact NFFRFA Executive Director </a:t>
            </a:r>
          </a:p>
        </p:txBody>
      </p:sp>
      <p:sp>
        <p:nvSpPr>
          <p:cNvPr id="11" name="TextBox 10"/>
          <p:cNvSpPr txBox="1"/>
          <p:nvPr/>
        </p:nvSpPr>
        <p:spPr>
          <a:xfrm>
            <a:off x="2895600" y="6318052"/>
            <a:ext cx="6858000" cy="369332"/>
          </a:xfrm>
          <a:prstGeom prst="rect">
            <a:avLst/>
          </a:prstGeom>
          <a:noFill/>
        </p:spPr>
        <p:txBody>
          <a:bodyPr wrap="square" rtlCol="0">
            <a:spAutoFit/>
          </a:bodyPr>
          <a:lstStyle/>
          <a:p>
            <a:r>
              <a:rPr lang="en-US" b="0" dirty="0"/>
              <a:t>e-mail = admin@coolfoodsnorthflorida.com</a:t>
            </a:r>
          </a:p>
        </p:txBody>
      </p:sp>
      <p:sp>
        <p:nvSpPr>
          <p:cNvPr id="18" name="Rounded Rectangle 17"/>
          <p:cNvSpPr/>
          <p:nvPr/>
        </p:nvSpPr>
        <p:spPr bwMode="auto">
          <a:xfrm>
            <a:off x="2478434" y="1981200"/>
            <a:ext cx="6284566" cy="1326118"/>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Comic Sans MS" pitchFamily="66" charset="0"/>
            </a:endParaRPr>
          </a:p>
        </p:txBody>
      </p:sp>
      <p:sp>
        <p:nvSpPr>
          <p:cNvPr id="20" name="TextBox 19"/>
          <p:cNvSpPr txBox="1"/>
          <p:nvPr/>
        </p:nvSpPr>
        <p:spPr>
          <a:xfrm>
            <a:off x="2819400" y="1981200"/>
            <a:ext cx="6019800" cy="1015663"/>
          </a:xfrm>
          <a:prstGeom prst="rect">
            <a:avLst/>
          </a:prstGeom>
          <a:noFill/>
        </p:spPr>
        <p:txBody>
          <a:bodyPr wrap="square" rtlCol="0">
            <a:spAutoFit/>
          </a:bodyPr>
          <a:lstStyle/>
          <a:p>
            <a:r>
              <a:rPr lang="en-US" sz="1600" b="1" dirty="0"/>
              <a:t>We have arranged w/ Renaissance  for A Special Room</a:t>
            </a:r>
          </a:p>
          <a:p>
            <a:r>
              <a:rPr lang="en-US" sz="1600" b="1" dirty="0"/>
              <a:t>     Rate @ $149 + tax  Limited # of Rooms Available</a:t>
            </a:r>
          </a:p>
          <a:p>
            <a:r>
              <a:rPr lang="en-US" sz="1400" dirty="0"/>
              <a:t>500 S. Legacy Trail St. Augustine, Fl. 32092 904-940-8000</a:t>
            </a:r>
            <a:endParaRPr lang="en-US" sz="1400" b="1" dirty="0"/>
          </a:p>
          <a:p>
            <a:endParaRPr lang="en-US" sz="1400" b="1" dirty="0"/>
          </a:p>
        </p:txBody>
      </p:sp>
      <p:sp>
        <p:nvSpPr>
          <p:cNvPr id="21" name="Rectangle 1"/>
          <p:cNvSpPr>
            <a:spLocks noChangeArrowheads="1"/>
          </p:cNvSpPr>
          <p:nvPr/>
        </p:nvSpPr>
        <p:spPr bwMode="auto">
          <a:xfrm>
            <a:off x="2895600" y="2740967"/>
            <a:ext cx="70104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Here is the reservation link your guests can use to make online reservations:</a:t>
            </a:r>
          </a:p>
          <a:p>
            <a:pPr lvl="0"/>
            <a:r>
              <a:rPr lang="en-US" sz="1200" b="0" u="sng" dirty="0">
                <a:ln w="0">
                  <a:solidFill>
                    <a:srgbClr val="FF0000"/>
                  </a:solidFill>
                </a:ln>
                <a:solidFill>
                  <a:schemeClr val="accent1"/>
                </a:solidFill>
                <a:effectLst>
                  <a:outerShdw blurRad="38100" dist="25400" dir="5400000" algn="ctr" rotWithShape="0">
                    <a:srgbClr val="6E747A">
                      <a:alpha val="43000"/>
                    </a:srgbClr>
                  </a:outerShdw>
                </a:effectLst>
                <a:latin typeface="Times New Roman" panose="02020603050405020304" pitchFamily="18" charset="0"/>
                <a:ea typeface="Calibri" panose="020F0502020204030204" pitchFamily="34" charset="0"/>
                <a:hlinkClick r:id="rId2"/>
              </a:rPr>
              <a:t> Book your group rate for NFFRFA North Florida Frozen &amp; Refrigerated Food </a:t>
            </a:r>
            <a:r>
              <a:rPr lang="en-US" sz="1200" b="0" u="sng" dirty="0" err="1">
                <a:ln w="0">
                  <a:solidFill>
                    <a:srgbClr val="FF0000"/>
                  </a:solidFill>
                </a:ln>
                <a:solidFill>
                  <a:schemeClr val="accent1"/>
                </a:solidFill>
                <a:effectLst>
                  <a:outerShdw blurRad="38100" dist="25400" dir="5400000" algn="ctr" rotWithShape="0">
                    <a:srgbClr val="6E747A">
                      <a:alpha val="43000"/>
                    </a:srgbClr>
                  </a:outerShdw>
                </a:effectLst>
                <a:latin typeface="Times New Roman" panose="02020603050405020304" pitchFamily="18" charset="0"/>
                <a:ea typeface="Calibri" panose="020F0502020204030204" pitchFamily="34" charset="0"/>
                <a:hlinkClick r:id="rId2"/>
              </a:rPr>
              <a:t>Assoc</a:t>
            </a:r>
            <a:r>
              <a:rPr lang="en-US" sz="1200" b="0" u="sng" dirty="0">
                <a:ln w="0">
                  <a:solidFill>
                    <a:srgbClr val="FF0000"/>
                  </a:solidFill>
                </a:ln>
                <a:solidFill>
                  <a:schemeClr val="accent1"/>
                </a:solidFill>
                <a:effectLst>
                  <a:outerShdw blurRad="38100" dist="25400" dir="5400000" algn="ctr" rotWithShape="0">
                    <a:srgbClr val="6E747A">
                      <a:alpha val="43000"/>
                    </a:srgbClr>
                  </a:outerShdw>
                </a:effectLst>
                <a:latin typeface="Times New Roman" panose="02020603050405020304" pitchFamily="18" charset="0"/>
                <a:ea typeface="Calibri" panose="020F0502020204030204" pitchFamily="34" charset="0"/>
                <a:hlinkClick r:id="rId2"/>
              </a:rPr>
              <a:t> </a:t>
            </a:r>
            <a:endParaRPr kumimoji="0" lang="en-US" sz="1200" b="0" i="0" u="none" strike="noStrike" cap="none" normalizeH="0" baseline="0" dirty="0">
              <a:ln w="0">
                <a:solidFill>
                  <a:srgbClr val="FF0000"/>
                </a:solidFill>
              </a:ln>
              <a:noFill/>
              <a:effectLst/>
              <a:latin typeface="Times New Roman" pitchFamily="18" charset="0"/>
              <a:ea typeface="Calibri" pitchFamily="34" charset="0"/>
              <a:cs typeface="Times New Roman" pitchFamily="18" charset="0"/>
            </a:endParaRPr>
          </a:p>
        </p:txBody>
      </p:sp>
      <p:sp>
        <p:nvSpPr>
          <p:cNvPr id="4" name="Rectangle 3"/>
          <p:cNvSpPr/>
          <p:nvPr/>
        </p:nvSpPr>
        <p:spPr bwMode="auto">
          <a:xfrm>
            <a:off x="3192780" y="343199"/>
            <a:ext cx="4724400" cy="144750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Comic Sans MS" pitchFamily="66" charset="0"/>
            </a:endParaRPr>
          </a:p>
        </p:txBody>
      </p:sp>
      <p:pic>
        <p:nvPicPr>
          <p:cNvPr id="5" name="Picture 4"/>
          <p:cNvPicPr>
            <a:picLocks noChangeAspect="1"/>
          </p:cNvPicPr>
          <p:nvPr/>
        </p:nvPicPr>
        <p:blipFill>
          <a:blip r:embed="rId3"/>
          <a:stretch>
            <a:fillRect/>
          </a:stretch>
        </p:blipFill>
        <p:spPr>
          <a:xfrm>
            <a:off x="2523186" y="2931378"/>
            <a:ext cx="448614" cy="345222"/>
          </a:xfrm>
          <a:prstGeom prst="rect">
            <a:avLst/>
          </a:prstGeom>
        </p:spPr>
      </p:pic>
      <p:sp>
        <p:nvSpPr>
          <p:cNvPr id="2" name="TextBox 1"/>
          <p:cNvSpPr txBox="1"/>
          <p:nvPr/>
        </p:nvSpPr>
        <p:spPr>
          <a:xfrm>
            <a:off x="4158966" y="3091190"/>
            <a:ext cx="2622834" cy="261610"/>
          </a:xfrm>
          <a:prstGeom prst="rect">
            <a:avLst/>
          </a:prstGeom>
          <a:noFill/>
        </p:spPr>
        <p:txBody>
          <a:bodyPr wrap="none" rtlCol="0">
            <a:spAutoFit/>
          </a:bodyPr>
          <a:lstStyle/>
          <a:p>
            <a:pPr algn="ctr"/>
            <a:r>
              <a:rPr lang="en-US" sz="1100" dirty="0"/>
              <a:t>Click above link in Slide Show mode</a:t>
            </a:r>
          </a:p>
        </p:txBody>
      </p:sp>
      <p:pic>
        <p:nvPicPr>
          <p:cNvPr id="12" name="Picture 11"/>
          <p:cNvPicPr>
            <a:picLocks noChangeAspect="1"/>
          </p:cNvPicPr>
          <p:nvPr/>
        </p:nvPicPr>
        <p:blipFill>
          <a:blip r:embed="rId4"/>
          <a:stretch>
            <a:fillRect/>
          </a:stretch>
        </p:blipFill>
        <p:spPr>
          <a:xfrm>
            <a:off x="3337560" y="457349"/>
            <a:ext cx="4434840" cy="1219200"/>
          </a:xfrm>
          <a:prstGeom prst="rect">
            <a:avLst/>
          </a:prstGeom>
        </p:spPr>
      </p:pic>
    </p:spTree>
    <p:extLst>
      <p:ext uri="{BB962C8B-B14F-4D97-AF65-F5344CB8AC3E}">
        <p14:creationId xmlns:p14="http://schemas.microsoft.com/office/powerpoint/2010/main" val="1790944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bwMode="auto">
          <a:xfrm>
            <a:off x="2514600" y="5715000"/>
            <a:ext cx="6344616" cy="990600"/>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Comic Sans MS" pitchFamily="66" charset="0"/>
            </a:endParaRPr>
          </a:p>
        </p:txBody>
      </p:sp>
      <p:sp>
        <p:nvSpPr>
          <p:cNvPr id="7" name="Rounded Rectangle 6"/>
          <p:cNvSpPr/>
          <p:nvPr/>
        </p:nvSpPr>
        <p:spPr bwMode="auto">
          <a:xfrm>
            <a:off x="2514599" y="3432556"/>
            <a:ext cx="6271033" cy="2133600"/>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Comic Sans MS" pitchFamily="66" charset="0"/>
            </a:endParaRPr>
          </a:p>
        </p:txBody>
      </p:sp>
      <p:sp>
        <p:nvSpPr>
          <p:cNvPr id="6" name="Rectangle 5"/>
          <p:cNvSpPr/>
          <p:nvPr/>
        </p:nvSpPr>
        <p:spPr>
          <a:xfrm>
            <a:off x="2514600" y="3469125"/>
            <a:ext cx="6324600" cy="276999"/>
          </a:xfrm>
          <a:prstGeom prst="rect">
            <a:avLst/>
          </a:prstGeom>
        </p:spPr>
        <p:txBody>
          <a:bodyPr wrap="square">
            <a:spAutoFit/>
          </a:bodyPr>
          <a:lstStyle/>
          <a:p>
            <a:endParaRPr lang="en-US" sz="1200" dirty="0"/>
          </a:p>
        </p:txBody>
      </p:sp>
      <p:sp>
        <p:nvSpPr>
          <p:cNvPr id="8" name="Rectangle 7"/>
          <p:cNvSpPr/>
          <p:nvPr/>
        </p:nvSpPr>
        <p:spPr>
          <a:xfrm>
            <a:off x="5410200" y="5986487"/>
            <a:ext cx="6553200" cy="307777"/>
          </a:xfrm>
          <a:prstGeom prst="rect">
            <a:avLst/>
          </a:prstGeom>
        </p:spPr>
        <p:txBody>
          <a:bodyPr wrap="square">
            <a:spAutoFit/>
          </a:bodyPr>
          <a:lstStyle/>
          <a:p>
            <a:r>
              <a:rPr lang="en-US" sz="1400" b="1" i="1" dirty="0"/>
              <a:t>Tom Gentry (</a:t>
            </a:r>
            <a:r>
              <a:rPr lang="en-US" sz="1400" i="1" dirty="0"/>
              <a:t>877</a:t>
            </a:r>
            <a:r>
              <a:rPr lang="en-US" sz="1400" b="1" i="1" dirty="0"/>
              <a:t>) 755 7276</a:t>
            </a:r>
          </a:p>
        </p:txBody>
      </p:sp>
      <p:sp>
        <p:nvSpPr>
          <p:cNvPr id="9" name="TextBox 8"/>
          <p:cNvSpPr txBox="1"/>
          <p:nvPr/>
        </p:nvSpPr>
        <p:spPr>
          <a:xfrm>
            <a:off x="2960483" y="5771044"/>
            <a:ext cx="6172200" cy="523220"/>
          </a:xfrm>
          <a:prstGeom prst="rect">
            <a:avLst/>
          </a:prstGeom>
          <a:noFill/>
        </p:spPr>
        <p:txBody>
          <a:bodyPr wrap="square" rtlCol="0">
            <a:spAutoFit/>
          </a:bodyPr>
          <a:lstStyle/>
          <a:p>
            <a:r>
              <a:rPr lang="en-US" sz="1400" dirty="0"/>
              <a:t>For Additional Information Contact </a:t>
            </a:r>
          </a:p>
          <a:p>
            <a:r>
              <a:rPr lang="en-US" sz="1400" dirty="0"/>
              <a:t>NFFRFA Executive Director </a:t>
            </a:r>
          </a:p>
        </p:txBody>
      </p:sp>
      <p:sp>
        <p:nvSpPr>
          <p:cNvPr id="11" name="TextBox 10"/>
          <p:cNvSpPr txBox="1"/>
          <p:nvPr/>
        </p:nvSpPr>
        <p:spPr>
          <a:xfrm>
            <a:off x="3232347" y="6258454"/>
            <a:ext cx="6858000" cy="369332"/>
          </a:xfrm>
          <a:prstGeom prst="rect">
            <a:avLst/>
          </a:prstGeom>
          <a:noFill/>
        </p:spPr>
        <p:txBody>
          <a:bodyPr wrap="square" rtlCol="0">
            <a:spAutoFit/>
          </a:bodyPr>
          <a:lstStyle/>
          <a:p>
            <a:r>
              <a:rPr lang="en-US" b="0" dirty="0"/>
              <a:t>e-mail = admin@coolfoodsnorthflorida.com</a:t>
            </a:r>
          </a:p>
        </p:txBody>
      </p:sp>
      <p:sp>
        <p:nvSpPr>
          <p:cNvPr id="18" name="Rounded Rectangle 17">
            <a:hlinkClick r:id="rId2"/>
          </p:cNvPr>
          <p:cNvSpPr/>
          <p:nvPr/>
        </p:nvSpPr>
        <p:spPr bwMode="auto">
          <a:xfrm>
            <a:off x="2590800" y="18264"/>
            <a:ext cx="6075983" cy="3231118"/>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dirty="0"/>
              <a:t>         </a:t>
            </a:r>
          </a:p>
          <a:p>
            <a:endParaRPr lang="en-US" dirty="0"/>
          </a:p>
          <a:p>
            <a:endParaRPr lang="en-US" dirty="0"/>
          </a:p>
          <a:p>
            <a:endParaRPr lang="en-US" dirty="0"/>
          </a:p>
          <a:p>
            <a:endParaRPr lang="en-US" dirty="0"/>
          </a:p>
          <a:p>
            <a:endParaRPr lang="en-US" dirty="0"/>
          </a:p>
          <a:p>
            <a:r>
              <a:rPr lang="en-US" dirty="0"/>
              <a:t>      </a:t>
            </a:r>
          </a:p>
          <a:p>
            <a:r>
              <a:rPr lang="en-US" dirty="0"/>
              <a:t>       </a:t>
            </a:r>
          </a:p>
          <a:p>
            <a:r>
              <a:rPr lang="en-US" dirty="0"/>
              <a:t>On Line Direct Dinner &amp; Golf Registration</a:t>
            </a:r>
          </a:p>
          <a:p>
            <a:r>
              <a:rPr lang="en-US" dirty="0"/>
              <a:t>         </a:t>
            </a:r>
            <a:r>
              <a:rPr lang="en-US" dirty="0">
                <a:solidFill>
                  <a:srgbClr val="FF0000"/>
                </a:solidFill>
              </a:rPr>
              <a:t>http://coolfoodsnorthflorida.com/</a:t>
            </a:r>
          </a:p>
          <a:p>
            <a:r>
              <a:rPr lang="en-US" dirty="0"/>
              <a:t>           </a:t>
            </a:r>
            <a:r>
              <a:rPr lang="en-US" sz="1400" dirty="0"/>
              <a:t>Click above link in Slide Show mode</a:t>
            </a:r>
          </a:p>
          <a:p>
            <a:endParaRPr lang="en-US" dirty="0"/>
          </a:p>
        </p:txBody>
      </p:sp>
      <p:sp>
        <p:nvSpPr>
          <p:cNvPr id="20" name="TextBox 19"/>
          <p:cNvSpPr txBox="1"/>
          <p:nvPr/>
        </p:nvSpPr>
        <p:spPr>
          <a:xfrm>
            <a:off x="2839416" y="4060314"/>
            <a:ext cx="6019800" cy="1015663"/>
          </a:xfrm>
          <a:prstGeom prst="rect">
            <a:avLst/>
          </a:prstGeom>
          <a:noFill/>
        </p:spPr>
        <p:txBody>
          <a:bodyPr wrap="square" rtlCol="0">
            <a:spAutoFit/>
          </a:bodyPr>
          <a:lstStyle/>
          <a:p>
            <a:r>
              <a:rPr lang="en-US" sz="1600" b="1" dirty="0"/>
              <a:t>We have arranged w/ Renaissance  for A Special Room</a:t>
            </a:r>
          </a:p>
          <a:p>
            <a:r>
              <a:rPr lang="en-US" sz="1600" b="1" dirty="0"/>
              <a:t>     Rate @ $149 + tax  Limited # of Rooms Available</a:t>
            </a:r>
          </a:p>
          <a:p>
            <a:r>
              <a:rPr lang="en-US" sz="1400" dirty="0"/>
              <a:t>500 S. Legacy Trail St. Augustine, Fl. 32092 904-940-8000</a:t>
            </a:r>
            <a:endParaRPr lang="en-US" sz="1400" b="1" dirty="0"/>
          </a:p>
          <a:p>
            <a:endParaRPr lang="en-US" sz="1400" b="1" dirty="0"/>
          </a:p>
        </p:txBody>
      </p:sp>
      <p:sp>
        <p:nvSpPr>
          <p:cNvPr id="21" name="Rectangle 1"/>
          <p:cNvSpPr>
            <a:spLocks noChangeArrowheads="1"/>
          </p:cNvSpPr>
          <p:nvPr/>
        </p:nvSpPr>
        <p:spPr bwMode="auto">
          <a:xfrm>
            <a:off x="2984626" y="4832003"/>
            <a:ext cx="70104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Here is the reservation link your guests can use to make online reservations:</a:t>
            </a:r>
          </a:p>
          <a:p>
            <a:pPr lvl="0"/>
            <a:r>
              <a:rPr lang="en-US" sz="1200" b="0" u="sng" dirty="0">
                <a:ln w="0">
                  <a:solidFill>
                    <a:srgbClr val="FF0000"/>
                  </a:solidFill>
                </a:ln>
                <a:solidFill>
                  <a:schemeClr val="accent1"/>
                </a:solidFill>
                <a:effectLst>
                  <a:outerShdw blurRad="38100" dist="25400" dir="5400000" algn="ctr" rotWithShape="0">
                    <a:srgbClr val="6E747A">
                      <a:alpha val="43000"/>
                    </a:srgbClr>
                  </a:outerShdw>
                </a:effectLst>
                <a:latin typeface="Times New Roman" panose="02020603050405020304" pitchFamily="18" charset="0"/>
                <a:ea typeface="Calibri" panose="020F0502020204030204" pitchFamily="34" charset="0"/>
                <a:hlinkClick r:id="rId3"/>
              </a:rPr>
              <a:t> Book your group rate for NFFRFA North Florida Frozen &amp; Refrigerated Food </a:t>
            </a:r>
            <a:r>
              <a:rPr lang="en-US" sz="1200" b="0" u="sng" dirty="0" err="1">
                <a:ln w="0">
                  <a:solidFill>
                    <a:srgbClr val="FF0000"/>
                  </a:solidFill>
                </a:ln>
                <a:solidFill>
                  <a:schemeClr val="accent1"/>
                </a:solidFill>
                <a:effectLst>
                  <a:outerShdw blurRad="38100" dist="25400" dir="5400000" algn="ctr" rotWithShape="0">
                    <a:srgbClr val="6E747A">
                      <a:alpha val="43000"/>
                    </a:srgbClr>
                  </a:outerShdw>
                </a:effectLst>
                <a:latin typeface="Times New Roman" panose="02020603050405020304" pitchFamily="18" charset="0"/>
                <a:ea typeface="Calibri" panose="020F0502020204030204" pitchFamily="34" charset="0"/>
                <a:hlinkClick r:id="rId3"/>
              </a:rPr>
              <a:t>Assoc</a:t>
            </a:r>
            <a:r>
              <a:rPr lang="en-US" sz="1200" b="0" u="sng" dirty="0">
                <a:ln w="0">
                  <a:solidFill>
                    <a:srgbClr val="FF0000"/>
                  </a:solidFill>
                </a:ln>
                <a:solidFill>
                  <a:schemeClr val="accent1"/>
                </a:solidFill>
                <a:effectLst>
                  <a:outerShdw blurRad="38100" dist="25400" dir="5400000" algn="ctr" rotWithShape="0">
                    <a:srgbClr val="6E747A">
                      <a:alpha val="43000"/>
                    </a:srgbClr>
                  </a:outerShdw>
                </a:effectLst>
                <a:latin typeface="Times New Roman" panose="02020603050405020304" pitchFamily="18" charset="0"/>
                <a:ea typeface="Calibri" panose="020F0502020204030204" pitchFamily="34" charset="0"/>
                <a:hlinkClick r:id="rId3"/>
              </a:rPr>
              <a:t> </a:t>
            </a:r>
            <a:endParaRPr kumimoji="0" lang="en-US" sz="1200" b="0" i="0" u="none" strike="noStrike" cap="none" normalizeH="0" baseline="0" dirty="0">
              <a:ln w="0">
                <a:solidFill>
                  <a:srgbClr val="FF0000"/>
                </a:solidFill>
              </a:ln>
              <a:noFill/>
              <a:effectLst/>
              <a:latin typeface="Times New Roman" pitchFamily="18" charset="0"/>
              <a:ea typeface="Calibri" pitchFamily="34" charset="0"/>
              <a:cs typeface="Times New Roman" pitchFamily="18" charset="0"/>
            </a:endParaRPr>
          </a:p>
        </p:txBody>
      </p:sp>
      <p:pic>
        <p:nvPicPr>
          <p:cNvPr id="5" name="Picture 4"/>
          <p:cNvPicPr>
            <a:picLocks noChangeAspect="1"/>
          </p:cNvPicPr>
          <p:nvPr/>
        </p:nvPicPr>
        <p:blipFill>
          <a:blip r:embed="rId4"/>
          <a:stretch>
            <a:fillRect/>
          </a:stretch>
        </p:blipFill>
        <p:spPr>
          <a:xfrm>
            <a:off x="3114702" y="2714203"/>
            <a:ext cx="448614" cy="345222"/>
          </a:xfrm>
          <a:prstGeom prst="rect">
            <a:avLst/>
          </a:prstGeom>
        </p:spPr>
      </p:pic>
      <p:sp>
        <p:nvSpPr>
          <p:cNvPr id="2" name="TextBox 1"/>
          <p:cNvSpPr txBox="1"/>
          <p:nvPr/>
        </p:nvSpPr>
        <p:spPr>
          <a:xfrm>
            <a:off x="4309300" y="5273740"/>
            <a:ext cx="2622834" cy="261610"/>
          </a:xfrm>
          <a:prstGeom prst="rect">
            <a:avLst/>
          </a:prstGeom>
          <a:noFill/>
        </p:spPr>
        <p:txBody>
          <a:bodyPr wrap="none" rtlCol="0">
            <a:spAutoFit/>
          </a:bodyPr>
          <a:lstStyle/>
          <a:p>
            <a:pPr algn="ctr"/>
            <a:r>
              <a:rPr lang="en-US" sz="1100" dirty="0"/>
              <a:t>Click above link in Slide Show mode</a:t>
            </a:r>
          </a:p>
        </p:txBody>
      </p:sp>
      <p:sp>
        <p:nvSpPr>
          <p:cNvPr id="12" name="TextBox 11"/>
          <p:cNvSpPr txBox="1"/>
          <p:nvPr/>
        </p:nvSpPr>
        <p:spPr>
          <a:xfrm>
            <a:off x="3563316" y="3660339"/>
            <a:ext cx="4572000" cy="369332"/>
          </a:xfrm>
          <a:prstGeom prst="rect">
            <a:avLst/>
          </a:prstGeom>
          <a:noFill/>
        </p:spPr>
        <p:txBody>
          <a:bodyPr wrap="square" rtlCol="0">
            <a:spAutoFit/>
          </a:bodyPr>
          <a:lstStyle/>
          <a:p>
            <a:r>
              <a:rPr lang="en-US" dirty="0"/>
              <a:t>On Line Direct Hotel Registration </a:t>
            </a:r>
          </a:p>
        </p:txBody>
      </p:sp>
      <p:pic>
        <p:nvPicPr>
          <p:cNvPr id="16" name="Picture 15"/>
          <p:cNvPicPr>
            <a:picLocks noChangeAspect="1"/>
          </p:cNvPicPr>
          <p:nvPr/>
        </p:nvPicPr>
        <p:blipFill>
          <a:blip r:embed="rId4"/>
          <a:stretch>
            <a:fillRect/>
          </a:stretch>
        </p:blipFill>
        <p:spPr>
          <a:xfrm>
            <a:off x="2615109" y="5031943"/>
            <a:ext cx="448614" cy="345222"/>
          </a:xfrm>
          <a:prstGeom prst="rect">
            <a:avLst/>
          </a:prstGeom>
        </p:spPr>
      </p:pic>
      <p:sp>
        <p:nvSpPr>
          <p:cNvPr id="14" name="TextBox 13"/>
          <p:cNvSpPr txBox="1"/>
          <p:nvPr/>
        </p:nvSpPr>
        <p:spPr>
          <a:xfrm>
            <a:off x="2869714" y="90476"/>
            <a:ext cx="5893285" cy="369332"/>
          </a:xfrm>
          <a:prstGeom prst="rect">
            <a:avLst/>
          </a:prstGeom>
          <a:noFill/>
        </p:spPr>
        <p:txBody>
          <a:bodyPr wrap="square" rtlCol="0">
            <a:spAutoFit/>
          </a:bodyPr>
          <a:lstStyle/>
          <a:p>
            <a:r>
              <a:rPr lang="en-US" dirty="0"/>
              <a:t>Don’t Delay Register Today Seating Is Limited</a:t>
            </a:r>
          </a:p>
        </p:txBody>
      </p:sp>
      <p:sp>
        <p:nvSpPr>
          <p:cNvPr id="17" name="Rectangle 16"/>
          <p:cNvSpPr/>
          <p:nvPr/>
        </p:nvSpPr>
        <p:spPr>
          <a:xfrm>
            <a:off x="3950095" y="2804987"/>
            <a:ext cx="6858000" cy="307777"/>
          </a:xfrm>
          <a:prstGeom prst="rect">
            <a:avLst/>
          </a:prstGeom>
        </p:spPr>
        <p:txBody>
          <a:bodyPr wrap="square">
            <a:spAutoFit/>
          </a:bodyPr>
          <a:lstStyle/>
          <a:p>
            <a:endParaRPr lang="en-US" sz="1400" dirty="0">
              <a:solidFill>
                <a:srgbClr val="FF0000"/>
              </a:solidFill>
            </a:endParaRPr>
          </a:p>
        </p:txBody>
      </p:sp>
      <p:sp>
        <p:nvSpPr>
          <p:cNvPr id="19" name="Rectangle 18"/>
          <p:cNvSpPr/>
          <p:nvPr/>
        </p:nvSpPr>
        <p:spPr>
          <a:xfrm>
            <a:off x="3453610" y="2951956"/>
            <a:ext cx="184731" cy="369332"/>
          </a:xfrm>
          <a:prstGeom prst="rect">
            <a:avLst/>
          </a:prstGeom>
        </p:spPr>
        <p:txBody>
          <a:bodyPr wrap="none">
            <a:spAutoFit/>
          </a:bodyPr>
          <a:lstStyle/>
          <a:p>
            <a:endParaRPr lang="en-US" dirty="0"/>
          </a:p>
        </p:txBody>
      </p:sp>
      <p:pic>
        <p:nvPicPr>
          <p:cNvPr id="24" name="Picture 23"/>
          <p:cNvPicPr>
            <a:picLocks noChangeAspect="1"/>
          </p:cNvPicPr>
          <p:nvPr/>
        </p:nvPicPr>
        <p:blipFill>
          <a:blip r:embed="rId5"/>
          <a:stretch>
            <a:fillRect/>
          </a:stretch>
        </p:blipFill>
        <p:spPr>
          <a:xfrm>
            <a:off x="3651167" y="421483"/>
            <a:ext cx="3756660" cy="1996440"/>
          </a:xfrm>
          <a:prstGeom prst="rect">
            <a:avLst/>
          </a:prstGeom>
        </p:spPr>
      </p:pic>
    </p:spTree>
    <p:extLst>
      <p:ext uri="{BB962C8B-B14F-4D97-AF65-F5344CB8AC3E}">
        <p14:creationId xmlns:p14="http://schemas.microsoft.com/office/powerpoint/2010/main" val="516967750"/>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Osaka"/>
        <a:cs typeface=""/>
      </a:majorFont>
      <a:minorFont>
        <a:latin typeface="Arial"/>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2004:Templates:Presentations:Designs:Blank Presentation</Template>
  <TotalTime>8555</TotalTime>
  <Words>635</Words>
  <Application>Microsoft Office PowerPoint</Application>
  <PresentationFormat>On-screen Show (4:3)</PresentationFormat>
  <Paragraphs>91</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Algerian</vt:lpstr>
      <vt:lpstr>Arial</vt:lpstr>
      <vt:lpstr>Calibri</vt:lpstr>
      <vt:lpstr>Comic Sans MS</vt:lpstr>
      <vt:lpstr>Edwardian Script ITC</vt:lpstr>
      <vt:lpstr>Osaka</vt:lpstr>
      <vt:lpstr>Times New Roman</vt:lpstr>
      <vt:lpstr>Blank Presentation</vt:lpstr>
      <vt:lpstr>NFFRFA Doug Milne Scholarship Fund Inc.*   You’re Invited       Proudly Announces       2017 Program            34thAnnual                  Frozen / Refrigerated Food                 Scholarship Awards / Charity Golf            “2 Day Celebration”     </vt:lpstr>
      <vt:lpstr>NFFRFA Doug Milne Scholarship Fund Inc.*             “Celebrating” 34 Years of …..              Developing Frozen / Refrigerated Foods             with our Local Retailer(S) and Consumers                             Themed Events That Follow NFRA’s Annual Marketing Plans                      while Giving Back to the Community……                        6/1/17 Awarding 11 College Students w/ 3.0 + GPA –                      Majors in Related Industries additional $28,500       </vt:lpstr>
      <vt:lpstr> NFFRFA Doug Milne Scholarship Fund Inc.*  You’re Invited       Proudly Announces       Scott Morris           SEG EVP Merchandising         2017 Guest Speaker            2 Day Event                        North Florida Frozen Refrigerated Food Assn.                       6/1/17 Scholarship Awards Dinner                 6/2/17 Charity Golf Tournament                           </vt:lpstr>
      <vt:lpstr>NFFRFA Doug Milne Scholarship Fund Inc.*</vt:lpstr>
      <vt:lpstr>NFFRFA Doug Milne Scholarship Fund Inc.*</vt:lpstr>
      <vt:lpstr>2017  Charity Golf Ala Carte Options</vt:lpstr>
      <vt:lpstr>PowerPoint Presentation</vt:lpstr>
      <vt:lpstr>PowerPoint Presentation</vt:lpstr>
    </vt:vector>
  </TitlesOfParts>
  <Company>NFFRFA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 Florida Frozen &amp; Refrigerated Food Association Multi Winner of the Prestigious Gold and Silver Penguin Award</dc:title>
  <dc:creator>Don Taman</dc:creator>
  <cp:lastModifiedBy>Thomas Gentry</cp:lastModifiedBy>
  <cp:revision>120</cp:revision>
  <dcterms:created xsi:type="dcterms:W3CDTF">2010-09-06T21:43:43Z</dcterms:created>
  <dcterms:modified xsi:type="dcterms:W3CDTF">2017-02-22T15:18:00Z</dcterms:modified>
</cp:coreProperties>
</file>