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handoutMasterIdLst>
    <p:handoutMasterId r:id="rId11"/>
  </p:handoutMasterIdLst>
  <p:sldIdLst>
    <p:sldId id="256" r:id="rId2"/>
    <p:sldId id="268" r:id="rId3"/>
    <p:sldId id="270" r:id="rId4"/>
    <p:sldId id="265" r:id="rId5"/>
    <p:sldId id="273" r:id="rId6"/>
    <p:sldId id="271" r:id="rId7"/>
    <p:sldId id="272" r:id="rId8"/>
    <p:sldId id="274" r:id="rId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Comic Sans MS" pitchFamily="66" charset="0"/>
        <a:ea typeface="Osaka"/>
        <a:cs typeface="Osaka"/>
      </a:defRPr>
    </a:lvl1pPr>
    <a:lvl2pPr marL="457200" algn="l" rtl="0" fontAlgn="base">
      <a:spcBef>
        <a:spcPct val="0"/>
      </a:spcBef>
      <a:spcAft>
        <a:spcPct val="0"/>
      </a:spcAft>
      <a:defRPr b="1" kern="1200">
        <a:solidFill>
          <a:schemeClr val="tx1"/>
        </a:solidFill>
        <a:latin typeface="Comic Sans MS" pitchFamily="66" charset="0"/>
        <a:ea typeface="Osaka"/>
        <a:cs typeface="Osaka"/>
      </a:defRPr>
    </a:lvl2pPr>
    <a:lvl3pPr marL="914400" algn="l" rtl="0" fontAlgn="base">
      <a:spcBef>
        <a:spcPct val="0"/>
      </a:spcBef>
      <a:spcAft>
        <a:spcPct val="0"/>
      </a:spcAft>
      <a:defRPr b="1" kern="1200">
        <a:solidFill>
          <a:schemeClr val="tx1"/>
        </a:solidFill>
        <a:latin typeface="Comic Sans MS" pitchFamily="66" charset="0"/>
        <a:ea typeface="Osaka"/>
        <a:cs typeface="Osaka"/>
      </a:defRPr>
    </a:lvl3pPr>
    <a:lvl4pPr marL="1371600" algn="l" rtl="0" fontAlgn="base">
      <a:spcBef>
        <a:spcPct val="0"/>
      </a:spcBef>
      <a:spcAft>
        <a:spcPct val="0"/>
      </a:spcAft>
      <a:defRPr b="1" kern="1200">
        <a:solidFill>
          <a:schemeClr val="tx1"/>
        </a:solidFill>
        <a:latin typeface="Comic Sans MS" pitchFamily="66" charset="0"/>
        <a:ea typeface="Osaka"/>
        <a:cs typeface="Osaka"/>
      </a:defRPr>
    </a:lvl4pPr>
    <a:lvl5pPr marL="1828800" algn="l" rtl="0" fontAlgn="base">
      <a:spcBef>
        <a:spcPct val="0"/>
      </a:spcBef>
      <a:spcAft>
        <a:spcPct val="0"/>
      </a:spcAft>
      <a:defRPr b="1" kern="1200">
        <a:solidFill>
          <a:schemeClr val="tx1"/>
        </a:solidFill>
        <a:latin typeface="Comic Sans MS" pitchFamily="66" charset="0"/>
        <a:ea typeface="Osaka"/>
        <a:cs typeface="Osaka"/>
      </a:defRPr>
    </a:lvl5pPr>
    <a:lvl6pPr marL="2286000" algn="l" defTabSz="914400" rtl="0" eaLnBrk="1" latinLnBrk="0" hangingPunct="1">
      <a:defRPr b="1" kern="1200">
        <a:solidFill>
          <a:schemeClr val="tx1"/>
        </a:solidFill>
        <a:latin typeface="Comic Sans MS" pitchFamily="66" charset="0"/>
        <a:ea typeface="Osaka"/>
        <a:cs typeface="Osaka"/>
      </a:defRPr>
    </a:lvl6pPr>
    <a:lvl7pPr marL="2743200" algn="l" defTabSz="914400" rtl="0" eaLnBrk="1" latinLnBrk="0" hangingPunct="1">
      <a:defRPr b="1" kern="1200">
        <a:solidFill>
          <a:schemeClr val="tx1"/>
        </a:solidFill>
        <a:latin typeface="Comic Sans MS" pitchFamily="66" charset="0"/>
        <a:ea typeface="Osaka"/>
        <a:cs typeface="Osaka"/>
      </a:defRPr>
    </a:lvl7pPr>
    <a:lvl8pPr marL="3200400" algn="l" defTabSz="914400" rtl="0" eaLnBrk="1" latinLnBrk="0" hangingPunct="1">
      <a:defRPr b="1" kern="1200">
        <a:solidFill>
          <a:schemeClr val="tx1"/>
        </a:solidFill>
        <a:latin typeface="Comic Sans MS" pitchFamily="66" charset="0"/>
        <a:ea typeface="Osaka"/>
        <a:cs typeface="Osaka"/>
      </a:defRPr>
    </a:lvl8pPr>
    <a:lvl9pPr marL="3657600" algn="l" defTabSz="914400" rtl="0" eaLnBrk="1" latinLnBrk="0" hangingPunct="1">
      <a:defRPr b="1" kern="1200">
        <a:solidFill>
          <a:schemeClr val="tx1"/>
        </a:solidFill>
        <a:latin typeface="Comic Sans MS" pitchFamily="66"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58F"/>
    <a:srgbClr val="A2CEEC"/>
    <a:srgbClr val="5CA9DD"/>
    <a:srgbClr val="5DD1DD"/>
    <a:srgbClr val="FFFFFF"/>
    <a:srgbClr val="E5F6FE"/>
    <a:srgbClr val="2168BA"/>
    <a:srgbClr val="F3D325"/>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42" autoAdjust="0"/>
  </p:normalViewPr>
  <p:slideViewPr>
    <p:cSldViewPr>
      <p:cViewPr varScale="1">
        <p:scale>
          <a:sx n="110" d="100"/>
          <a:sy n="110" d="100"/>
        </p:scale>
        <p:origin x="15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65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Osaka" pitchFamily="-108" charset="-128"/>
                <a:cs typeface="+mn-cs"/>
              </a:defRPr>
            </a:lvl1pPr>
          </a:lstStyle>
          <a:p>
            <a:pPr>
              <a:defRPr/>
            </a:pPr>
            <a:fld id="{2666D149-C329-4A5C-94D4-BB6B723200D6}" type="slidenum">
              <a:rPr lang="en-US"/>
              <a:pPr>
                <a:defRPr/>
              </a:pPr>
              <a:t>‹#›</a:t>
            </a:fld>
            <a:endParaRPr lang="en-US"/>
          </a:p>
        </p:txBody>
      </p:sp>
    </p:spTree>
    <p:extLst>
      <p:ext uri="{BB962C8B-B14F-4D97-AF65-F5344CB8AC3E}">
        <p14:creationId xmlns:p14="http://schemas.microsoft.com/office/powerpoint/2010/main" val="2721583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467BB-3538-4459-BDBF-7AFF5BCCA018}" type="datetimeFigureOut">
              <a:rPr lang="en-US" smtClean="0"/>
              <a:t>2/26/2020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58772-A123-4B98-AD8E-DE6DF5C9682F}" type="slidenum">
              <a:rPr lang="en-US" smtClean="0"/>
              <a:t>‹#›</a:t>
            </a:fld>
            <a:endParaRPr lang="en-US"/>
          </a:p>
        </p:txBody>
      </p:sp>
    </p:spTree>
    <p:extLst>
      <p:ext uri="{BB962C8B-B14F-4D97-AF65-F5344CB8AC3E}">
        <p14:creationId xmlns:p14="http://schemas.microsoft.com/office/powerpoint/2010/main" val="127862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430841-AD2F-4BA0-9BBF-875EE2FC5C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B9206D-C0A1-4DF3-9F3D-854CD3C5BE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698C5-BD79-43DE-A5CC-1F8E4B53A8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5FA6C2-D620-4248-ACE6-80DD1A5B4B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07FB9-CED4-49E7-87F2-1D9130E509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90454-0F9F-467E-AB37-697B4F95E6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B77959-5202-4868-A9B6-335C631181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CFF65-3D08-4D7D-A223-F98FAD8BF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67C3BC-DF5F-4D7C-91C2-9489C37538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9A09-AFCF-4A87-98A7-B35478AE62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3EAA0-4CDC-4551-9A27-82D7527860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5CA9DD"/>
              </a:gs>
              <a:gs pos="32000">
                <a:srgbClr val="FFFFFF"/>
              </a:gs>
              <a:gs pos="83000">
                <a:srgbClr val="E5F6FE"/>
              </a:gs>
              <a:gs pos="100000">
                <a:srgbClr val="E5F6FE"/>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ea typeface="+mn-ea"/>
                <a:cs typeface="+mn-cs"/>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ea typeface="+mn-ea"/>
                <a:cs typeface="+mn-cs"/>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Osaka" pitchFamily="-108" charset="-128"/>
                <a:cs typeface="+mn-cs"/>
              </a:defRPr>
            </a:lvl1pPr>
          </a:lstStyle>
          <a:p>
            <a:pPr>
              <a:defRPr/>
            </a:pPr>
            <a:fld id="{84AEF373-782A-4AF1-A729-656C43C4899F}" type="slidenum">
              <a:rPr lang="en-US"/>
              <a:pPr>
                <a:defRPr/>
              </a:pPr>
              <a:t>‹#›</a:t>
            </a:fld>
            <a:endParaRPr lang="en-US"/>
          </a:p>
        </p:txBody>
      </p:sp>
      <p:pic>
        <p:nvPicPr>
          <p:cNvPr id="9" name="Picture 8"/>
          <p:cNvPicPr>
            <a:picLocks noChangeAspect="1"/>
          </p:cNvPicPr>
          <p:nvPr userDrawn="1"/>
        </p:nvPicPr>
        <p:blipFill>
          <a:blip r:embed="rId13"/>
          <a:stretch>
            <a:fillRect/>
          </a:stretch>
        </p:blipFill>
        <p:spPr>
          <a:xfrm>
            <a:off x="152400" y="5374218"/>
            <a:ext cx="1066800" cy="1246532"/>
          </a:xfrm>
          <a:prstGeom prst="rect">
            <a:avLst/>
          </a:prstGeom>
          <a:noFill/>
        </p:spPr>
      </p:pic>
      <p:grpSp>
        <p:nvGrpSpPr>
          <p:cNvPr id="10" name="Group 9">
            <a:extLst>
              <a:ext uri="{FF2B5EF4-FFF2-40B4-BE49-F238E27FC236}">
                <a16:creationId xmlns:a16="http://schemas.microsoft.com/office/drawing/2014/main" id="{B78A9573-EF34-4B6C-9880-496A6AEF17EC}"/>
              </a:ext>
            </a:extLst>
          </p:cNvPr>
          <p:cNvGrpSpPr/>
          <p:nvPr userDrawn="1"/>
        </p:nvGrpSpPr>
        <p:grpSpPr>
          <a:xfrm>
            <a:off x="7566212" y="5293659"/>
            <a:ext cx="1577788" cy="1411941"/>
            <a:chOff x="1123312" y="3266597"/>
            <a:chExt cx="1565567" cy="1607077"/>
          </a:xfrm>
        </p:grpSpPr>
        <p:pic>
          <p:nvPicPr>
            <p:cNvPr id="11" name="Picture 10">
              <a:extLst>
                <a:ext uri="{FF2B5EF4-FFF2-40B4-BE49-F238E27FC236}">
                  <a16:creationId xmlns:a16="http://schemas.microsoft.com/office/drawing/2014/main" id="{8FF0BC4A-D899-46F6-9DAC-8B1EC321481C}"/>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53846" y1="7278" x2="62821" y2="10443"/>
                          <a14:backgroundMark x1="62821" y1="10443" x2="79808" y2="41772"/>
                          <a14:backgroundMark x1="79808" y1="41772" x2="82692" y2="59177"/>
                          <a14:backgroundMark x1="82692" y1="59177" x2="72436" y2="84177"/>
                          <a14:backgroundMark x1="72436" y1="84177" x2="66346" y2="89873"/>
                          <a14:backgroundMark x1="66346" y1="89873" x2="57692" y2="90506"/>
                          <a14:backgroundMark x1="57692" y1="90506" x2="53526" y2="98418"/>
                          <a14:backgroundMark x1="53526" y1="98418" x2="44231" y2="97468"/>
                          <a14:backgroundMark x1="44231" y1="97468" x2="49679" y2="90506"/>
                          <a14:backgroundMark x1="49679" y1="90506" x2="40705" y2="87025"/>
                          <a14:backgroundMark x1="40705" y1="87025" x2="49679" y2="83861"/>
                          <a14:backgroundMark x1="49679" y1="83861" x2="43269" y2="78165"/>
                          <a14:backgroundMark x1="43269" y1="78165" x2="37821" y2="68987"/>
                          <a14:backgroundMark x1="37821" y1="68987" x2="32051" y2="86709"/>
                          <a14:backgroundMark x1="32051" y1="86709" x2="25641" y2="93038"/>
                          <a14:backgroundMark x1="25641" y1="93038" x2="33013" y2="67089"/>
                          <a14:backgroundMark x1="33013" y1="67089" x2="27244" y2="60759"/>
                          <a14:backgroundMark x1="27244" y1="60759" x2="31090" y2="42405"/>
                          <a14:backgroundMark x1="31090" y1="42405" x2="37179" y2="36076"/>
                          <a14:backgroundMark x1="37179" y1="36076" x2="35897" y2="27532"/>
                          <a14:backgroundMark x1="35897" y1="27532" x2="43910" y2="11076"/>
                          <a14:backgroundMark x1="43910" y1="11076" x2="52244" y2="7595"/>
                          <a14:backgroundMark x1="52244" y1="7595" x2="52564" y2="7595"/>
                        </a14:backgroundRemoval>
                      </a14:imgEffect>
                    </a14:imgLayer>
                  </a14:imgProps>
                </a:ext>
              </a:extLst>
            </a:blip>
            <a:stretch>
              <a:fillRect/>
            </a:stretch>
          </p:blipFill>
          <p:spPr>
            <a:xfrm>
              <a:off x="1123312" y="3388900"/>
              <a:ext cx="1565567" cy="1484774"/>
            </a:xfrm>
            <a:prstGeom prst="rect">
              <a:avLst/>
            </a:prstGeom>
          </p:spPr>
        </p:pic>
        <p:sp>
          <p:nvSpPr>
            <p:cNvPr id="12" name="Oval 11">
              <a:extLst>
                <a:ext uri="{FF2B5EF4-FFF2-40B4-BE49-F238E27FC236}">
                  <a16:creationId xmlns:a16="http://schemas.microsoft.com/office/drawing/2014/main" id="{762A40E7-AAD2-4C04-B67E-F9F36667D1B8}"/>
                </a:ext>
              </a:extLst>
            </p:cNvPr>
            <p:cNvSpPr/>
            <p:nvPr/>
          </p:nvSpPr>
          <p:spPr>
            <a:xfrm>
              <a:off x="1666875" y="4781550"/>
              <a:ext cx="200025" cy="921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2A09867-1D1D-4751-888C-E6B2334E9860}"/>
                </a:ext>
              </a:extLst>
            </p:cNvPr>
            <p:cNvSpPr/>
            <p:nvPr/>
          </p:nvSpPr>
          <p:spPr>
            <a:xfrm>
              <a:off x="1430448" y="4707802"/>
              <a:ext cx="226901" cy="7374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2574156-2214-4AF7-8979-CBBE6784056C}"/>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557197" y="3266597"/>
              <a:ext cx="690366" cy="491576"/>
            </a:xfrm>
            <a:prstGeom prst="rect">
              <a:avLst/>
            </a:prstGeom>
          </p:spPr>
        </p:pic>
      </p:grpSp>
    </p:spTree>
  </p:cSld>
  <p:clrMap bg1="lt1" tx1="dk1" bg2="lt2" tx2="dk2" accent1="accent1" accent2="accent2" accent3="accent3" accent4="accent4" accent5="accent5" accent6="accent6" hlink="hlink" folHlink="folHlink"/>
  <p:sldLayoutIdLst>
    <p:sldLayoutId id="2147483745"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Osaka" pitchFamily="-108" charset="-128"/>
        </a:defRPr>
      </a:lvl1pPr>
      <a:lvl2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2pPr>
      <a:lvl3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3pPr>
      <a:lvl4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4pPr>
      <a:lvl5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5pPr>
      <a:lvl6pPr marL="457200" algn="ctr" rtl="0" fontAlgn="base">
        <a:spcBef>
          <a:spcPct val="0"/>
        </a:spcBef>
        <a:spcAft>
          <a:spcPct val="0"/>
        </a:spcAft>
        <a:defRPr sz="4400">
          <a:solidFill>
            <a:schemeClr val="tx2"/>
          </a:solidFill>
          <a:latin typeface="Arial" charset="0"/>
          <a:ea typeface="Osaka" pitchFamily="-48" charset="-128"/>
        </a:defRPr>
      </a:lvl6pPr>
      <a:lvl7pPr marL="914400" algn="ctr" rtl="0" fontAlgn="base">
        <a:spcBef>
          <a:spcPct val="0"/>
        </a:spcBef>
        <a:spcAft>
          <a:spcPct val="0"/>
        </a:spcAft>
        <a:defRPr sz="4400">
          <a:solidFill>
            <a:schemeClr val="tx2"/>
          </a:solidFill>
          <a:latin typeface="Arial" charset="0"/>
          <a:ea typeface="Osaka" pitchFamily="-48" charset="-128"/>
        </a:defRPr>
      </a:lvl7pPr>
      <a:lvl8pPr marL="1371600" algn="ctr" rtl="0" fontAlgn="base">
        <a:spcBef>
          <a:spcPct val="0"/>
        </a:spcBef>
        <a:spcAft>
          <a:spcPct val="0"/>
        </a:spcAft>
        <a:defRPr sz="4400">
          <a:solidFill>
            <a:schemeClr val="tx2"/>
          </a:solidFill>
          <a:latin typeface="Arial" charset="0"/>
          <a:ea typeface="Osaka" pitchFamily="-48" charset="-128"/>
        </a:defRPr>
      </a:lvl8pPr>
      <a:lvl9pPr marL="1828800" algn="ctr" rtl="0" fontAlgn="base">
        <a:spcBef>
          <a:spcPct val="0"/>
        </a:spcBef>
        <a:spcAft>
          <a:spcPct val="0"/>
        </a:spcAft>
        <a:defRPr sz="44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www.marriott.com/event-reservations/reservation-link.mi?id=1558617166278&amp;key=GRP&amp;app=resvli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hyperlink" Target="http://coolfoodsnorthflorida.com/"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marriott.com/event-reservations/reservation-link.mi?id=1558617166278&amp;key=GRP&amp;app=resvlink"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CE13B0-F638-42F6-972E-872F0078FF86}"/>
              </a:ext>
            </a:extLst>
          </p:cNvPr>
          <p:cNvSpPr/>
          <p:nvPr/>
        </p:nvSpPr>
        <p:spPr bwMode="auto">
          <a:xfrm>
            <a:off x="3859687" y="1447800"/>
            <a:ext cx="2744482" cy="7564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4" name="Rectangle 3"/>
          <p:cNvSpPr/>
          <p:nvPr/>
        </p:nvSpPr>
        <p:spPr>
          <a:xfrm>
            <a:off x="1907176" y="6635975"/>
            <a:ext cx="5352893" cy="246221"/>
          </a:xfrm>
          <a:prstGeom prst="rect">
            <a:avLst/>
          </a:prstGeom>
        </p:spPr>
        <p:txBody>
          <a:bodyPr wrap="square">
            <a:spAutoFit/>
          </a:bodyPr>
          <a:lstStyle/>
          <a:p>
            <a:pPr algn="ctr"/>
            <a:r>
              <a:rPr lang="en-US" sz="1000" dirty="0">
                <a:solidFill>
                  <a:schemeClr val="tx1">
                    <a:lumMod val="50000"/>
                    <a:lumOff val="50000"/>
                  </a:schemeClr>
                </a:solidFill>
              </a:rPr>
              <a:t>* NFFRFA Doug Milne Scholarship Fund Inc. is an approved IRS 501c3 Corp. </a:t>
            </a:r>
          </a:p>
        </p:txBody>
      </p:sp>
      <p:pic>
        <p:nvPicPr>
          <p:cNvPr id="3" name="Picture 2">
            <a:extLst>
              <a:ext uri="{FF2B5EF4-FFF2-40B4-BE49-F238E27FC236}">
                <a16:creationId xmlns:a16="http://schemas.microsoft.com/office/drawing/2014/main" id="{B79A43A6-A3F7-4F27-BC97-AB59868E82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00" t="26667" r="15833" b="46581"/>
          <a:stretch/>
        </p:blipFill>
        <p:spPr>
          <a:xfrm>
            <a:off x="152400" y="126621"/>
            <a:ext cx="2133600" cy="642142"/>
          </a:xfrm>
          <a:prstGeom prst="rect">
            <a:avLst/>
          </a:prstGeom>
        </p:spPr>
      </p:pic>
      <p:sp>
        <p:nvSpPr>
          <p:cNvPr id="5" name="Rectangle 4">
            <a:extLst>
              <a:ext uri="{FF2B5EF4-FFF2-40B4-BE49-F238E27FC236}">
                <a16:creationId xmlns:a16="http://schemas.microsoft.com/office/drawing/2014/main" id="{F418531E-2702-45B7-8D5C-DEB8A242B872}"/>
              </a:ext>
            </a:extLst>
          </p:cNvPr>
          <p:cNvSpPr/>
          <p:nvPr/>
        </p:nvSpPr>
        <p:spPr>
          <a:xfrm>
            <a:off x="2667000" y="-13973"/>
            <a:ext cx="5774338" cy="923330"/>
          </a:xfrm>
          <a:prstGeom prst="rect">
            <a:avLst/>
          </a:prstGeom>
          <a:noFill/>
        </p:spPr>
        <p:txBody>
          <a:bodyPr wrap="none" lIns="91440" tIns="45720" rIns="91440" bIns="45720">
            <a:spAutoFit/>
          </a:bodyPr>
          <a:lstStyle/>
          <a:p>
            <a:pPr algn="ctr"/>
            <a:r>
              <a:rPr lang="en-US" sz="5400" dirty="0">
                <a:ln w="6600">
                  <a:solidFill>
                    <a:schemeClr val="accent2"/>
                  </a:solidFill>
                  <a:prstDash val="solid"/>
                </a:ln>
                <a:solidFill>
                  <a:srgbClr val="FFFFFF"/>
                </a:solidFill>
                <a:effectLst>
                  <a:outerShdw dist="38100" dir="2700000" algn="tl" rotWithShape="0">
                    <a:schemeClr val="accent2"/>
                  </a:outerShdw>
                </a:effectLst>
              </a:rPr>
              <a:t>Announcing 2020</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 name="Picture 9">
            <a:extLst>
              <a:ext uri="{FF2B5EF4-FFF2-40B4-BE49-F238E27FC236}">
                <a16:creationId xmlns:a16="http://schemas.microsoft.com/office/drawing/2014/main" id="{D924DE7C-89AB-442C-901B-456F61C2B120}"/>
              </a:ext>
            </a:extLst>
          </p:cNvPr>
          <p:cNvPicPr>
            <a:picLocks noChangeAspect="1"/>
          </p:cNvPicPr>
          <p:nvPr/>
        </p:nvPicPr>
        <p:blipFill>
          <a:blip r:embed="rId3"/>
          <a:stretch>
            <a:fillRect/>
          </a:stretch>
        </p:blipFill>
        <p:spPr>
          <a:xfrm>
            <a:off x="2354773" y="4311943"/>
            <a:ext cx="4457700" cy="1234440"/>
          </a:xfrm>
          <a:prstGeom prst="rect">
            <a:avLst/>
          </a:prstGeom>
        </p:spPr>
      </p:pic>
      <p:sp>
        <p:nvSpPr>
          <p:cNvPr id="6" name="Rectangle 5">
            <a:extLst>
              <a:ext uri="{FF2B5EF4-FFF2-40B4-BE49-F238E27FC236}">
                <a16:creationId xmlns:a16="http://schemas.microsoft.com/office/drawing/2014/main" id="{8E1D36AB-77DC-4460-8A18-64DA8370DC46}"/>
              </a:ext>
            </a:extLst>
          </p:cNvPr>
          <p:cNvSpPr/>
          <p:nvPr/>
        </p:nvSpPr>
        <p:spPr>
          <a:xfrm>
            <a:off x="2514600" y="3723380"/>
            <a:ext cx="4572000" cy="646331"/>
          </a:xfrm>
          <a:prstGeom prst="rect">
            <a:avLst/>
          </a:prstGeom>
        </p:spPr>
        <p:txBody>
          <a:bodyPr>
            <a:spAutoFit/>
          </a:bodyPr>
          <a:lstStyle/>
          <a:p>
            <a:r>
              <a:rPr lang="en-US" i="1" dirty="0">
                <a:solidFill>
                  <a:srgbClr val="0070C0"/>
                </a:solidFill>
              </a:rPr>
              <a:t>4/2/20 Scholarship Awards Dinner</a:t>
            </a:r>
            <a:br>
              <a:rPr lang="en-US" i="1" dirty="0">
                <a:solidFill>
                  <a:srgbClr val="0070C0"/>
                </a:solidFill>
              </a:rPr>
            </a:br>
            <a:r>
              <a:rPr lang="en-US" i="1" dirty="0">
                <a:solidFill>
                  <a:srgbClr val="0070C0"/>
                </a:solidFill>
              </a:rPr>
              <a:t>4/3/20 Charity Golf Tournament </a:t>
            </a:r>
            <a:endParaRPr lang="en-US" dirty="0"/>
          </a:p>
        </p:txBody>
      </p:sp>
      <p:sp>
        <p:nvSpPr>
          <p:cNvPr id="11" name="Rectangle 10">
            <a:extLst>
              <a:ext uri="{FF2B5EF4-FFF2-40B4-BE49-F238E27FC236}">
                <a16:creationId xmlns:a16="http://schemas.microsoft.com/office/drawing/2014/main" id="{0E90F699-5218-4887-826E-E71A32C0D567}"/>
              </a:ext>
            </a:extLst>
          </p:cNvPr>
          <p:cNvSpPr/>
          <p:nvPr/>
        </p:nvSpPr>
        <p:spPr>
          <a:xfrm>
            <a:off x="2350419" y="5454049"/>
            <a:ext cx="4572000" cy="646331"/>
          </a:xfrm>
          <a:prstGeom prst="rect">
            <a:avLst/>
          </a:prstGeom>
        </p:spPr>
        <p:txBody>
          <a:bodyPr>
            <a:spAutoFit/>
          </a:bodyPr>
          <a:lstStyle/>
          <a:p>
            <a:pPr algn="ctr"/>
            <a:r>
              <a:rPr lang="en-US" dirty="0"/>
              <a:t>Sign Up Today</a:t>
            </a:r>
          </a:p>
          <a:p>
            <a:pPr algn="ctr"/>
            <a:r>
              <a:rPr lang="en-US" dirty="0"/>
              <a:t>Your Continued Support is Appreciated </a:t>
            </a:r>
          </a:p>
        </p:txBody>
      </p:sp>
      <p:sp>
        <p:nvSpPr>
          <p:cNvPr id="12" name="Rectangle 11">
            <a:extLst>
              <a:ext uri="{FF2B5EF4-FFF2-40B4-BE49-F238E27FC236}">
                <a16:creationId xmlns:a16="http://schemas.microsoft.com/office/drawing/2014/main" id="{9726415E-FC3A-4BC3-AF48-81570F147708}"/>
              </a:ext>
            </a:extLst>
          </p:cNvPr>
          <p:cNvSpPr/>
          <p:nvPr/>
        </p:nvSpPr>
        <p:spPr>
          <a:xfrm>
            <a:off x="2837724" y="6434742"/>
            <a:ext cx="3592650" cy="307777"/>
          </a:xfrm>
          <a:prstGeom prst="rect">
            <a:avLst/>
          </a:prstGeom>
        </p:spPr>
        <p:txBody>
          <a:bodyPr wrap="none">
            <a:spAutoFit/>
          </a:bodyPr>
          <a:lstStyle/>
          <a:p>
            <a:pPr algn="ctr"/>
            <a:r>
              <a:rPr lang="en-US" sz="1400" b="0" dirty="0">
                <a:solidFill>
                  <a:srgbClr val="FF0000"/>
                </a:solidFill>
              </a:rPr>
              <a:t>Email: admin@coolfoodsnorthflorida.com</a:t>
            </a:r>
          </a:p>
        </p:txBody>
      </p:sp>
      <p:sp>
        <p:nvSpPr>
          <p:cNvPr id="14" name="Rectangle 13">
            <a:extLst>
              <a:ext uri="{FF2B5EF4-FFF2-40B4-BE49-F238E27FC236}">
                <a16:creationId xmlns:a16="http://schemas.microsoft.com/office/drawing/2014/main" id="{96A9C43A-6283-4C39-8D1B-95F57B88004E}"/>
              </a:ext>
            </a:extLst>
          </p:cNvPr>
          <p:cNvSpPr/>
          <p:nvPr/>
        </p:nvSpPr>
        <p:spPr>
          <a:xfrm>
            <a:off x="3105491" y="6219757"/>
            <a:ext cx="3057116" cy="307777"/>
          </a:xfrm>
          <a:prstGeom prst="rect">
            <a:avLst/>
          </a:prstGeom>
        </p:spPr>
        <p:txBody>
          <a:bodyPr wrap="square">
            <a:spAutoFit/>
          </a:bodyPr>
          <a:lstStyle/>
          <a:p>
            <a:pPr algn="ctr"/>
            <a:r>
              <a:rPr lang="en-US" sz="1400" b="1" i="1" dirty="0"/>
              <a:t>Tom Gentry (904) 233 3747  </a:t>
            </a:r>
          </a:p>
        </p:txBody>
      </p:sp>
      <p:sp>
        <p:nvSpPr>
          <p:cNvPr id="15" name="TextBox 14">
            <a:extLst>
              <a:ext uri="{FF2B5EF4-FFF2-40B4-BE49-F238E27FC236}">
                <a16:creationId xmlns:a16="http://schemas.microsoft.com/office/drawing/2014/main" id="{78BC25A4-9AA4-4C55-9661-0DD383654045}"/>
              </a:ext>
            </a:extLst>
          </p:cNvPr>
          <p:cNvSpPr txBox="1"/>
          <p:nvPr/>
        </p:nvSpPr>
        <p:spPr>
          <a:xfrm>
            <a:off x="1547949" y="6034634"/>
            <a:ext cx="6172200" cy="307777"/>
          </a:xfrm>
          <a:prstGeom prst="rect">
            <a:avLst/>
          </a:prstGeom>
          <a:noFill/>
        </p:spPr>
        <p:txBody>
          <a:bodyPr wrap="square" rtlCol="0">
            <a:spAutoFit/>
          </a:bodyPr>
          <a:lstStyle/>
          <a:p>
            <a:pPr algn="ctr"/>
            <a:r>
              <a:rPr lang="en-US" sz="1400" dirty="0"/>
              <a:t>For Additional Information Contact NFFRFA Executive Director </a:t>
            </a:r>
          </a:p>
        </p:txBody>
      </p:sp>
      <p:sp>
        <p:nvSpPr>
          <p:cNvPr id="18" name="Rectangle 17">
            <a:extLst>
              <a:ext uri="{FF2B5EF4-FFF2-40B4-BE49-F238E27FC236}">
                <a16:creationId xmlns:a16="http://schemas.microsoft.com/office/drawing/2014/main" id="{D0AE46E2-A5BD-4BBF-AD56-8BDC2E129A66}"/>
              </a:ext>
            </a:extLst>
          </p:cNvPr>
          <p:cNvSpPr/>
          <p:nvPr/>
        </p:nvSpPr>
        <p:spPr bwMode="auto">
          <a:xfrm>
            <a:off x="76200" y="1417753"/>
            <a:ext cx="9067800" cy="965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pic>
        <p:nvPicPr>
          <p:cNvPr id="7" name="Picture 6">
            <a:extLst>
              <a:ext uri="{FF2B5EF4-FFF2-40B4-BE49-F238E27FC236}">
                <a16:creationId xmlns:a16="http://schemas.microsoft.com/office/drawing/2014/main" id="{9832A8ED-1A9B-4826-8EC4-9688C80163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69" t="79315" r="28388" b="9043"/>
          <a:stretch/>
        </p:blipFill>
        <p:spPr>
          <a:xfrm>
            <a:off x="1931125" y="1507359"/>
            <a:ext cx="1217918" cy="709142"/>
          </a:xfrm>
          <a:prstGeom prst="rect">
            <a:avLst/>
          </a:prstGeom>
        </p:spPr>
      </p:pic>
      <p:sp>
        <p:nvSpPr>
          <p:cNvPr id="3074" name="Rectangle 2"/>
          <p:cNvSpPr>
            <a:spLocks noGrp="1" noChangeArrowheads="1"/>
          </p:cNvSpPr>
          <p:nvPr>
            <p:ph type="ctrTitle"/>
          </p:nvPr>
        </p:nvSpPr>
        <p:spPr>
          <a:xfrm>
            <a:off x="100149" y="915888"/>
            <a:ext cx="9067800" cy="3243284"/>
          </a:xfrm>
        </p:spPr>
        <p:txBody>
          <a:bodyPr anchor="t"/>
          <a:lstStyle/>
          <a:p>
            <a:pPr eaLnBrk="1" hangingPunct="1">
              <a:lnSpc>
                <a:spcPct val="80000"/>
              </a:lnSpc>
            </a:pPr>
            <a:r>
              <a:rPr lang="en-US" sz="3200" b="1" i="1" dirty="0">
                <a:solidFill>
                  <a:schemeClr val="tx1"/>
                </a:solidFill>
                <a:cs typeface="Osaka"/>
              </a:rPr>
              <a:t>NFFRFA’s</a:t>
            </a:r>
            <a:r>
              <a:rPr lang="en-US" sz="3200" i="1" dirty="0">
                <a:solidFill>
                  <a:schemeClr val="tx1"/>
                </a:solidFill>
                <a:cs typeface="Osaka"/>
              </a:rPr>
              <a:t> Doug Milne Scholarship Fund </a:t>
            </a:r>
            <a:r>
              <a:rPr lang="en-US" sz="2400" i="1" dirty="0">
                <a:solidFill>
                  <a:schemeClr val="tx1"/>
                </a:solidFill>
                <a:cs typeface="Osaka"/>
              </a:rPr>
              <a:t>Inc.*</a:t>
            </a:r>
            <a:br>
              <a:rPr lang="en-US" sz="2800" i="1" dirty="0">
                <a:solidFill>
                  <a:schemeClr val="tx1"/>
                </a:solidFill>
                <a:cs typeface="Osaka"/>
              </a:rPr>
            </a:br>
            <a:br>
              <a:rPr lang="en-US" sz="1800" b="1" dirty="0">
                <a:solidFill>
                  <a:schemeClr val="tx1"/>
                </a:solidFill>
                <a:cs typeface="Osaka"/>
              </a:rPr>
            </a:br>
            <a:r>
              <a:rPr lang="en-US" sz="1800" b="1" dirty="0">
                <a:solidFill>
                  <a:schemeClr val="tx1"/>
                </a:solidFill>
                <a:cs typeface="Osaka"/>
              </a:rPr>
              <a:t>                   </a:t>
            </a:r>
            <a:r>
              <a:rPr lang="en-US" sz="3600" b="1" i="1" dirty="0">
                <a:solidFill>
                  <a:srgbClr val="19558F"/>
                </a:solidFill>
                <a:latin typeface="+mn-lt"/>
                <a:cs typeface="Osaka"/>
              </a:rPr>
              <a:t> </a:t>
            </a:r>
            <a:br>
              <a:rPr lang="en-US" sz="3600" b="1" i="1" dirty="0">
                <a:solidFill>
                  <a:srgbClr val="19558F"/>
                </a:solidFill>
                <a:latin typeface="+mn-lt"/>
                <a:cs typeface="Osaka"/>
              </a:rPr>
            </a:br>
            <a:r>
              <a:rPr lang="en-US" sz="2400" b="1" dirty="0">
                <a:solidFill>
                  <a:srgbClr val="19558F"/>
                </a:solidFill>
                <a:latin typeface="+mn-lt"/>
                <a:cs typeface="Osaka"/>
              </a:rPr>
              <a:t> </a:t>
            </a:r>
            <a:br>
              <a:rPr lang="en-US" sz="2800" b="1" dirty="0">
                <a:solidFill>
                  <a:srgbClr val="19558F"/>
                </a:solidFill>
                <a:cs typeface="Osaka"/>
              </a:rPr>
            </a:br>
            <a:r>
              <a:rPr lang="en-US" sz="2800" b="1" dirty="0">
                <a:solidFill>
                  <a:srgbClr val="19558F"/>
                </a:solidFill>
                <a:cs typeface="Osaka"/>
              </a:rPr>
              <a:t>Scholarship Awards / Charity Golf</a:t>
            </a:r>
            <a:br>
              <a:rPr lang="en-US" sz="4000" b="1" dirty="0">
                <a:solidFill>
                  <a:srgbClr val="19558F"/>
                </a:solidFill>
                <a:cs typeface="Osaka"/>
              </a:rPr>
            </a:br>
            <a:br>
              <a:rPr lang="en-US" sz="4000" b="1" dirty="0">
                <a:solidFill>
                  <a:srgbClr val="19558F"/>
                </a:solidFill>
                <a:cs typeface="Osaka"/>
              </a:rPr>
            </a:br>
            <a:r>
              <a:rPr lang="en-US" sz="4800" b="1" i="1" dirty="0">
                <a:solidFill>
                  <a:srgbClr val="19558F"/>
                </a:solidFill>
                <a:cs typeface="Osaka"/>
              </a:rPr>
              <a:t>“2 Day Celebration” </a:t>
            </a:r>
            <a:endParaRPr lang="en-US" dirty="0">
              <a:solidFill>
                <a:srgbClr val="19558F"/>
              </a:solidFill>
              <a:cs typeface="Osaka"/>
            </a:endParaRPr>
          </a:p>
        </p:txBody>
      </p:sp>
      <p:sp>
        <p:nvSpPr>
          <p:cNvPr id="17" name="Rectangle 16">
            <a:extLst>
              <a:ext uri="{FF2B5EF4-FFF2-40B4-BE49-F238E27FC236}">
                <a16:creationId xmlns:a16="http://schemas.microsoft.com/office/drawing/2014/main" id="{6A66EA91-DE88-439A-8A39-3A64D892265F}"/>
              </a:ext>
            </a:extLst>
          </p:cNvPr>
          <p:cNvSpPr/>
          <p:nvPr/>
        </p:nvSpPr>
        <p:spPr>
          <a:xfrm>
            <a:off x="3351582" y="1455523"/>
            <a:ext cx="2517036" cy="646331"/>
          </a:xfrm>
          <a:prstGeom prst="rect">
            <a:avLst/>
          </a:prstGeom>
        </p:spPr>
        <p:txBody>
          <a:bodyPr wrap="none">
            <a:spAutoFit/>
          </a:bodyPr>
          <a:lstStyle/>
          <a:p>
            <a:r>
              <a:rPr lang="en-US" sz="3600" i="1" dirty="0">
                <a:solidFill>
                  <a:srgbClr val="19558F"/>
                </a:solidFill>
              </a:rPr>
              <a:t>37</a:t>
            </a:r>
            <a:r>
              <a:rPr lang="en-US" sz="3600" i="1" baseline="30000" dirty="0">
                <a:solidFill>
                  <a:srgbClr val="19558F"/>
                </a:solidFill>
              </a:rPr>
              <a:t>th</a:t>
            </a:r>
            <a:r>
              <a:rPr lang="en-US" sz="3600" i="1" dirty="0">
                <a:solidFill>
                  <a:srgbClr val="19558F"/>
                </a:solidFill>
              </a:rPr>
              <a:t>Annual</a:t>
            </a:r>
            <a:endParaRPr lang="en-US" sz="3600" dirty="0"/>
          </a:p>
        </p:txBody>
      </p:sp>
      <p:pic>
        <p:nvPicPr>
          <p:cNvPr id="2" name="Picture 1"/>
          <p:cNvPicPr>
            <a:picLocks noChangeAspect="1"/>
          </p:cNvPicPr>
          <p:nvPr/>
        </p:nvPicPr>
        <p:blipFill>
          <a:blip r:embed="rId5"/>
          <a:stretch>
            <a:fillRect/>
          </a:stretch>
        </p:blipFill>
        <p:spPr>
          <a:xfrm>
            <a:off x="6361401" y="1491150"/>
            <a:ext cx="1122036" cy="762457"/>
          </a:xfrm>
          <a:prstGeom prst="rect">
            <a:avLst/>
          </a:prstGeom>
        </p:spPr>
      </p:pic>
      <p:sp>
        <p:nvSpPr>
          <p:cNvPr id="9" name="TextBox 8">
            <a:extLst>
              <a:ext uri="{FF2B5EF4-FFF2-40B4-BE49-F238E27FC236}">
                <a16:creationId xmlns:a16="http://schemas.microsoft.com/office/drawing/2014/main" id="{6D6A19F7-BCDD-4C3B-920D-ED14B4F8DE36}"/>
              </a:ext>
            </a:extLst>
          </p:cNvPr>
          <p:cNvSpPr txBox="1"/>
          <p:nvPr/>
        </p:nvSpPr>
        <p:spPr>
          <a:xfrm>
            <a:off x="5685047" y="1338379"/>
            <a:ext cx="2474743" cy="261610"/>
          </a:xfrm>
          <a:prstGeom prst="rect">
            <a:avLst/>
          </a:prstGeom>
          <a:noFill/>
        </p:spPr>
        <p:txBody>
          <a:bodyPr wrap="square" rtlCol="0">
            <a:spAutoFit/>
          </a:bodyPr>
          <a:lstStyle/>
          <a:p>
            <a:pPr algn="ctr"/>
            <a:r>
              <a:rPr lang="en-US" sz="900" dirty="0">
                <a:solidFill>
                  <a:schemeClr val="tx1">
                    <a:lumMod val="50000"/>
                    <a:lumOff val="50000"/>
                  </a:schemeClr>
                </a:solidFill>
              </a:rPr>
              <a:t>In Cooperation with</a:t>
            </a:r>
            <a:r>
              <a:rPr lang="en-US" sz="1050" dirty="0">
                <a:solidFill>
                  <a:schemeClr val="tx1">
                    <a:lumMod val="50000"/>
                    <a:lumOff val="50000"/>
                  </a:schemeClr>
                </a:solidFill>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609679" y="4115346"/>
            <a:ext cx="2244708" cy="1525347"/>
          </a:xfrm>
          <a:prstGeom prst="rect">
            <a:avLst/>
          </a:prstGeom>
        </p:spPr>
      </p:pic>
      <p:sp>
        <p:nvSpPr>
          <p:cNvPr id="3074" name="Rectangle 2"/>
          <p:cNvSpPr>
            <a:spLocks noGrp="1" noChangeArrowheads="1"/>
          </p:cNvSpPr>
          <p:nvPr>
            <p:ph type="ctrTitle"/>
          </p:nvPr>
        </p:nvSpPr>
        <p:spPr>
          <a:xfrm>
            <a:off x="76200" y="228600"/>
            <a:ext cx="8602068" cy="3886200"/>
          </a:xfrm>
        </p:spPr>
        <p:txBody>
          <a:bodyPr anchor="t"/>
          <a:lstStyle/>
          <a:p>
            <a:pPr eaLnBrk="1" hangingPunct="1">
              <a:lnSpc>
                <a:spcPct val="80000"/>
              </a:lnSpc>
              <a:tabLst>
                <a:tab pos="6918325" algn="l"/>
              </a:tabLst>
            </a:pPr>
            <a:r>
              <a:rPr lang="en-US" sz="3600" b="1" i="1" dirty="0">
                <a:solidFill>
                  <a:schemeClr val="bg1"/>
                </a:solidFill>
                <a:cs typeface="Osaka"/>
              </a:rPr>
              <a:t>NFFRFA</a:t>
            </a:r>
            <a:r>
              <a:rPr lang="en-US" sz="3600" i="1" dirty="0">
                <a:solidFill>
                  <a:schemeClr val="bg1"/>
                </a:solidFill>
                <a:cs typeface="Osaka"/>
              </a:rPr>
              <a:t> </a:t>
            </a:r>
            <a:r>
              <a:rPr lang="en-US" sz="3200" i="1" dirty="0">
                <a:solidFill>
                  <a:schemeClr val="bg1"/>
                </a:solidFill>
                <a:cs typeface="Osaka"/>
              </a:rPr>
              <a:t>Doug Milne Scholarship Fund </a:t>
            </a:r>
            <a:r>
              <a:rPr lang="en-US" sz="2800" i="1" dirty="0">
                <a:solidFill>
                  <a:schemeClr val="bg1"/>
                </a:solidFill>
                <a:cs typeface="Osaka"/>
              </a:rPr>
              <a:t>Inc.*</a:t>
            </a:r>
            <a:r>
              <a:rPr lang="en-US" sz="2800" b="1" dirty="0">
                <a:solidFill>
                  <a:srgbClr val="FFFF00"/>
                </a:solidFill>
                <a:cs typeface="Osaka"/>
              </a:rPr>
              <a:t>           </a:t>
            </a:r>
            <a:br>
              <a:rPr lang="en-US" sz="1800" b="1" dirty="0">
                <a:solidFill>
                  <a:srgbClr val="FFFF00"/>
                </a:solidFill>
                <a:cs typeface="Osaka"/>
              </a:rPr>
            </a:br>
            <a:br>
              <a:rPr lang="en-US" sz="2000" b="1" dirty="0">
                <a:solidFill>
                  <a:srgbClr val="FFFF00"/>
                </a:solidFill>
                <a:cs typeface="Osaka"/>
              </a:rPr>
            </a:br>
            <a:r>
              <a:rPr lang="en-US" b="1" i="1" dirty="0">
                <a:solidFill>
                  <a:srgbClr val="19558F"/>
                </a:solidFill>
                <a:cs typeface="Osaka"/>
              </a:rPr>
              <a:t>“Celebrating” 37</a:t>
            </a:r>
            <a:r>
              <a:rPr lang="en-US" sz="3600" b="1" i="1" dirty="0">
                <a:solidFill>
                  <a:srgbClr val="19558F"/>
                </a:solidFill>
                <a:cs typeface="Osaka"/>
              </a:rPr>
              <a:t> Years of …..</a:t>
            </a:r>
            <a:br>
              <a:rPr lang="en-US" sz="3600" b="1" i="1" dirty="0">
                <a:solidFill>
                  <a:srgbClr val="19558F"/>
                </a:solidFill>
                <a:cs typeface="Osaka"/>
              </a:rPr>
            </a:br>
            <a:br>
              <a:rPr lang="en-US" sz="2000" b="1" i="1" dirty="0">
                <a:solidFill>
                  <a:srgbClr val="19558F"/>
                </a:solidFill>
                <a:cs typeface="Osaka"/>
              </a:rPr>
            </a:br>
            <a:r>
              <a:rPr lang="en-US" sz="2400" b="1" i="1" dirty="0">
                <a:solidFill>
                  <a:srgbClr val="19558F"/>
                </a:solidFill>
                <a:cs typeface="Osaka"/>
              </a:rPr>
              <a:t>Developing Frozen / Refrigerated Foods</a:t>
            </a:r>
            <a:br>
              <a:rPr lang="en-US" sz="2800" b="1" i="1" dirty="0">
                <a:solidFill>
                  <a:srgbClr val="19558F"/>
                </a:solidFill>
                <a:cs typeface="Osaka"/>
              </a:rPr>
            </a:br>
            <a:r>
              <a:rPr lang="en-US" sz="2000" b="1" i="1" dirty="0">
                <a:solidFill>
                  <a:srgbClr val="19558F"/>
                </a:solidFill>
                <a:cs typeface="Osaka"/>
              </a:rPr>
              <a:t>with Southeastern Grocers</a:t>
            </a:r>
            <a:r>
              <a:rPr lang="en-US" sz="1800" b="1" i="1" dirty="0">
                <a:solidFill>
                  <a:srgbClr val="19558F"/>
                </a:solidFill>
                <a:cs typeface="Osaka"/>
              </a:rPr>
              <a:t> and Consumers</a:t>
            </a:r>
            <a:br>
              <a:rPr lang="en-US" sz="1800" b="1" i="1" dirty="0">
                <a:solidFill>
                  <a:srgbClr val="19558F"/>
                </a:solidFill>
                <a:cs typeface="Osaka"/>
              </a:rPr>
            </a:br>
            <a:r>
              <a:rPr lang="en-US" sz="1800" b="1" i="1" dirty="0">
                <a:solidFill>
                  <a:srgbClr val="19558F"/>
                </a:solidFill>
                <a:cs typeface="Osaka"/>
              </a:rPr>
              <a:t>with</a:t>
            </a:r>
            <a:br>
              <a:rPr lang="en-US" sz="1800" b="1" i="1" dirty="0">
                <a:solidFill>
                  <a:srgbClr val="19558F"/>
                </a:solidFill>
                <a:cs typeface="Osaka"/>
              </a:rPr>
            </a:br>
            <a:r>
              <a:rPr lang="en-US" sz="1800" b="1" i="1" dirty="0">
                <a:solidFill>
                  <a:srgbClr val="19558F"/>
                </a:solidFill>
                <a:cs typeface="Osaka"/>
              </a:rPr>
              <a:t>Themed Events That Follow NFRA’s Annual Marketing Plans</a:t>
            </a:r>
            <a:br>
              <a:rPr lang="en-US" sz="1800" b="1" i="1" dirty="0">
                <a:solidFill>
                  <a:srgbClr val="19558F"/>
                </a:solidFill>
                <a:cs typeface="Osaka"/>
              </a:rPr>
            </a:br>
            <a:r>
              <a:rPr lang="en-US" sz="1800" b="1" i="1" dirty="0">
                <a:solidFill>
                  <a:srgbClr val="19558F"/>
                </a:solidFill>
                <a:cs typeface="Osaka"/>
              </a:rPr>
              <a:t>while</a:t>
            </a:r>
            <a:br>
              <a:rPr lang="en-US" sz="1800" b="1" i="1" dirty="0">
                <a:solidFill>
                  <a:srgbClr val="19558F"/>
                </a:solidFill>
                <a:cs typeface="Osaka"/>
              </a:rPr>
            </a:br>
            <a:r>
              <a:rPr lang="en-US" sz="1800" b="1" i="1" dirty="0">
                <a:solidFill>
                  <a:srgbClr val="19558F"/>
                </a:solidFill>
                <a:cs typeface="Osaka"/>
              </a:rPr>
              <a:t> Giving Back to the Community……</a:t>
            </a:r>
            <a:br>
              <a:rPr lang="en-US" sz="1800" b="1" i="1" dirty="0">
                <a:solidFill>
                  <a:srgbClr val="19558F"/>
                </a:solidFill>
                <a:cs typeface="Osaka"/>
              </a:rPr>
            </a:br>
            <a:r>
              <a:rPr lang="en-US" sz="1800" b="1" i="1" dirty="0">
                <a:solidFill>
                  <a:srgbClr val="19558F"/>
                </a:solidFill>
                <a:cs typeface="Osaka"/>
              </a:rPr>
              <a:t>i.e.</a:t>
            </a:r>
            <a:br>
              <a:rPr lang="en-US" sz="1800" b="1" i="1" dirty="0">
                <a:solidFill>
                  <a:srgbClr val="19558F"/>
                </a:solidFill>
                <a:cs typeface="Osaka"/>
              </a:rPr>
            </a:br>
            <a:r>
              <a:rPr lang="en-US" sz="1800" b="1" i="1" dirty="0">
                <a:solidFill>
                  <a:srgbClr val="19558F"/>
                </a:solidFill>
                <a:cs typeface="Osaka"/>
              </a:rPr>
              <a:t>4/2/20 - Awarding 11 Local College Students w/ 3.0 + GPA – </a:t>
            </a:r>
            <a:br>
              <a:rPr lang="en-US" sz="1800" b="1" i="1" dirty="0">
                <a:solidFill>
                  <a:srgbClr val="19558F"/>
                </a:solidFill>
                <a:cs typeface="Osaka"/>
              </a:rPr>
            </a:br>
            <a:r>
              <a:rPr lang="en-US" sz="1800" b="1" i="1" dirty="0">
                <a:solidFill>
                  <a:srgbClr val="19558F"/>
                </a:solidFill>
                <a:cs typeface="Osaka"/>
              </a:rPr>
              <a:t>Majors in Related  Frozen / Dairy industries additional $27,500</a:t>
            </a:r>
            <a:br>
              <a:rPr lang="en-US" sz="1800" b="1" i="1" dirty="0">
                <a:solidFill>
                  <a:srgbClr val="19558F"/>
                </a:solidFill>
                <a:cs typeface="Osaka"/>
              </a:rPr>
            </a:br>
            <a:endParaRPr lang="en-US" dirty="0">
              <a:solidFill>
                <a:srgbClr val="19558F"/>
              </a:solidFill>
              <a:cs typeface="Osaka"/>
            </a:endParaRPr>
          </a:p>
        </p:txBody>
      </p:sp>
      <p:sp>
        <p:nvSpPr>
          <p:cNvPr id="5" name="TextBox 4"/>
          <p:cNvSpPr txBox="1"/>
          <p:nvPr/>
        </p:nvSpPr>
        <p:spPr>
          <a:xfrm>
            <a:off x="2810868" y="6573679"/>
            <a:ext cx="5867400" cy="246221"/>
          </a:xfrm>
          <a:prstGeom prst="rect">
            <a:avLst/>
          </a:prstGeom>
          <a:noFill/>
        </p:spPr>
        <p:txBody>
          <a:bodyPr wrap="square" rtlCol="0">
            <a:spAutoFit/>
          </a:bodyPr>
          <a:lstStyle/>
          <a:p>
            <a:r>
              <a:rPr lang="en-US" sz="1000" dirty="0">
                <a:solidFill>
                  <a:schemeClr val="tx1">
                    <a:lumMod val="65000"/>
                    <a:lumOff val="35000"/>
                  </a:schemeClr>
                </a:solidFill>
              </a:rPr>
              <a:t>* NFFRFA Doug Milne Scholarship Fund Inc. is an approved IRS 501c3 Corp. </a:t>
            </a:r>
          </a:p>
        </p:txBody>
      </p:sp>
      <p:sp>
        <p:nvSpPr>
          <p:cNvPr id="6" name="Explosion 2 5"/>
          <p:cNvSpPr/>
          <p:nvPr/>
        </p:nvSpPr>
        <p:spPr bwMode="auto">
          <a:xfrm>
            <a:off x="1161683" y="3771211"/>
            <a:ext cx="4259324" cy="2476627"/>
          </a:xfrm>
          <a:prstGeom prst="irregularSeal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mic Sans MS" pitchFamily="66" charset="0"/>
              </a:rPr>
              <a:t>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mic Sans MS" pitchFamily="66" charset="0"/>
            </a:endParaRPr>
          </a:p>
        </p:txBody>
      </p:sp>
      <p:sp>
        <p:nvSpPr>
          <p:cNvPr id="7" name="TextBox 6"/>
          <p:cNvSpPr txBox="1"/>
          <p:nvPr/>
        </p:nvSpPr>
        <p:spPr>
          <a:xfrm rot="20566193">
            <a:off x="1671996" y="4603427"/>
            <a:ext cx="2966727" cy="646331"/>
          </a:xfrm>
          <a:prstGeom prst="rect">
            <a:avLst/>
          </a:prstGeom>
          <a:noFill/>
        </p:spPr>
        <p:txBody>
          <a:bodyPr wrap="square" rtlCol="0">
            <a:spAutoFit/>
          </a:bodyPr>
          <a:lstStyle/>
          <a:p>
            <a:r>
              <a:rPr lang="en-US" sz="3600" dirty="0"/>
              <a:t>+$400,000</a:t>
            </a:r>
            <a:r>
              <a:rPr lang="en-US" sz="2400" dirty="0">
                <a:solidFill>
                  <a:srgbClr val="FF0000"/>
                </a:solidFill>
              </a:rPr>
              <a:t>*</a:t>
            </a:r>
            <a:endParaRPr lang="en-US" sz="2800" dirty="0">
              <a:solidFill>
                <a:srgbClr val="FF0000"/>
              </a:solidFill>
            </a:endParaRPr>
          </a:p>
        </p:txBody>
      </p:sp>
      <p:sp>
        <p:nvSpPr>
          <p:cNvPr id="8" name="TextBox 7"/>
          <p:cNvSpPr txBox="1"/>
          <p:nvPr/>
        </p:nvSpPr>
        <p:spPr>
          <a:xfrm rot="20625780">
            <a:off x="2271686" y="4983136"/>
            <a:ext cx="2667000" cy="400110"/>
          </a:xfrm>
          <a:prstGeom prst="rect">
            <a:avLst/>
          </a:prstGeom>
          <a:noFill/>
        </p:spPr>
        <p:txBody>
          <a:bodyPr wrap="square" rtlCol="0">
            <a:spAutoFit/>
          </a:bodyPr>
          <a:lstStyle/>
          <a:p>
            <a:r>
              <a:rPr lang="en-US" sz="2000" dirty="0"/>
              <a:t>SCHOLARSHIPS</a:t>
            </a:r>
          </a:p>
        </p:txBody>
      </p:sp>
      <p:sp>
        <p:nvSpPr>
          <p:cNvPr id="9" name="TextBox 8"/>
          <p:cNvSpPr txBox="1"/>
          <p:nvPr/>
        </p:nvSpPr>
        <p:spPr>
          <a:xfrm rot="20548931">
            <a:off x="1909136" y="4947965"/>
            <a:ext cx="5105400" cy="307777"/>
          </a:xfrm>
          <a:prstGeom prst="rect">
            <a:avLst/>
          </a:prstGeom>
          <a:noFill/>
        </p:spPr>
        <p:txBody>
          <a:bodyPr wrap="square" rtlCol="0">
            <a:spAutoFit/>
          </a:bodyPr>
          <a:lstStyle/>
          <a:p>
            <a:r>
              <a:rPr lang="en-US" sz="1400" dirty="0">
                <a:solidFill>
                  <a:srgbClr val="FF0000"/>
                </a:solidFill>
              </a:rPr>
              <a:t>* Awarded +200 Students </a:t>
            </a:r>
          </a:p>
        </p:txBody>
      </p:sp>
      <p:sp>
        <p:nvSpPr>
          <p:cNvPr id="2" name="TextBox 1"/>
          <p:cNvSpPr txBox="1"/>
          <p:nvPr/>
        </p:nvSpPr>
        <p:spPr>
          <a:xfrm rot="20415660">
            <a:off x="1907085" y="4094601"/>
            <a:ext cx="4114800" cy="276999"/>
          </a:xfrm>
          <a:prstGeom prst="rect">
            <a:avLst/>
          </a:prstGeom>
          <a:noFill/>
        </p:spPr>
        <p:txBody>
          <a:bodyPr wrap="square" rtlCol="0">
            <a:spAutoFit/>
          </a:bodyPr>
          <a:lstStyle/>
          <a:p>
            <a:r>
              <a:rPr lang="en-US" sz="1200" dirty="0"/>
              <a:t>Total NFFRFA’s Lifetime </a:t>
            </a:r>
          </a:p>
        </p:txBody>
      </p:sp>
      <p:sp>
        <p:nvSpPr>
          <p:cNvPr id="4" name="TextBox 3">
            <a:extLst>
              <a:ext uri="{FF2B5EF4-FFF2-40B4-BE49-F238E27FC236}">
                <a16:creationId xmlns:a16="http://schemas.microsoft.com/office/drawing/2014/main" id="{95F53AB4-7B19-4FFA-A52D-A0AA52F2D02F}"/>
              </a:ext>
            </a:extLst>
          </p:cNvPr>
          <p:cNvSpPr txBox="1"/>
          <p:nvPr/>
        </p:nvSpPr>
        <p:spPr>
          <a:xfrm>
            <a:off x="5688888" y="3906327"/>
            <a:ext cx="2045242" cy="307777"/>
          </a:xfrm>
          <a:prstGeom prst="rect">
            <a:avLst/>
          </a:prstGeom>
          <a:noFill/>
        </p:spPr>
        <p:txBody>
          <a:bodyPr wrap="square" rtlCol="0">
            <a:spAutoFit/>
          </a:bodyPr>
          <a:lstStyle/>
          <a:p>
            <a:pPr algn="ctr"/>
            <a:r>
              <a:rPr lang="en-US" sz="1400" dirty="0">
                <a:solidFill>
                  <a:schemeClr val="tx1">
                    <a:lumMod val="65000"/>
                    <a:lumOff val="35000"/>
                  </a:schemeClr>
                </a:solidFill>
              </a:rPr>
              <a:t>In Cooperation with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754380"/>
            <a:ext cx="8382000" cy="2914650"/>
          </a:xfrm>
        </p:spPr>
        <p:txBody>
          <a:bodyPr anchor="t"/>
          <a:lstStyle/>
          <a:p>
            <a:pPr eaLnBrk="1" hangingPunct="1">
              <a:lnSpc>
                <a:spcPct val="80000"/>
              </a:lnSpc>
            </a:pPr>
            <a:r>
              <a:rPr lang="en-US" sz="3200" i="1" dirty="0">
                <a:solidFill>
                  <a:schemeClr val="bg1"/>
                </a:solidFill>
                <a:cs typeface="Osaka"/>
              </a:rPr>
              <a:t> </a:t>
            </a:r>
            <a:r>
              <a:rPr lang="en-US" sz="3200" b="1" i="1" dirty="0">
                <a:solidFill>
                  <a:schemeClr val="bg1"/>
                </a:solidFill>
                <a:cs typeface="Osaka"/>
              </a:rPr>
              <a:t>NFFRFA</a:t>
            </a:r>
            <a:r>
              <a:rPr lang="en-US" sz="3200" i="1" dirty="0">
                <a:solidFill>
                  <a:schemeClr val="bg1"/>
                </a:solidFill>
                <a:cs typeface="Osaka"/>
              </a:rPr>
              <a:t> Doug Milne Scholarship Fund </a:t>
            </a:r>
            <a:r>
              <a:rPr lang="en-US" sz="2400" i="1" dirty="0">
                <a:solidFill>
                  <a:schemeClr val="bg1"/>
                </a:solidFill>
                <a:cs typeface="Osaka"/>
              </a:rPr>
              <a:t>Inc.*</a:t>
            </a:r>
            <a:br>
              <a:rPr lang="en-US" sz="2400" i="1" dirty="0">
                <a:solidFill>
                  <a:schemeClr val="bg1"/>
                </a:solidFill>
                <a:cs typeface="Osaka"/>
              </a:rPr>
            </a:br>
            <a:r>
              <a:rPr lang="en-US" sz="3600" b="1" i="1" dirty="0">
                <a:solidFill>
                  <a:srgbClr val="FFFF00"/>
                </a:solidFill>
                <a:latin typeface="Edwardian Script ITC" pitchFamily="66" charset="0"/>
                <a:cs typeface="Osaka"/>
              </a:rPr>
              <a:t> </a:t>
            </a:r>
            <a:br>
              <a:rPr lang="en-US" sz="3600" dirty="0">
                <a:solidFill>
                  <a:schemeClr val="bg1"/>
                </a:solidFill>
                <a:cs typeface="Osaka"/>
              </a:rPr>
            </a:br>
            <a:r>
              <a:rPr lang="en-US" sz="3600" dirty="0">
                <a:solidFill>
                  <a:srgbClr val="FF0000"/>
                </a:solidFill>
                <a:cs typeface="Osaka"/>
              </a:rPr>
              <a:t>Guest Speaker</a:t>
            </a:r>
            <a:br>
              <a:rPr lang="en-US" sz="2400" b="1" i="1" dirty="0">
                <a:solidFill>
                  <a:srgbClr val="0070C0"/>
                </a:solidFill>
                <a:cs typeface="Osaka"/>
              </a:rPr>
            </a:br>
            <a:r>
              <a:rPr lang="en-US" sz="2400" b="1" i="1" dirty="0">
                <a:solidFill>
                  <a:srgbClr val="0070C0"/>
                </a:solidFill>
                <a:cs typeface="Osaka"/>
              </a:rPr>
              <a:t> </a:t>
            </a:r>
            <a:br>
              <a:rPr lang="en-US" sz="2800" b="1" i="1" dirty="0">
                <a:solidFill>
                  <a:srgbClr val="0070C0"/>
                </a:solidFill>
                <a:cs typeface="Osaka"/>
              </a:rPr>
            </a:br>
            <a:br>
              <a:rPr lang="en-US" sz="2800" b="1" i="1" dirty="0">
                <a:solidFill>
                  <a:srgbClr val="0070C0"/>
                </a:solidFill>
                <a:cs typeface="Osaka"/>
              </a:rPr>
            </a:br>
            <a:br>
              <a:rPr lang="en-US" sz="3200" b="1" i="1" dirty="0">
                <a:solidFill>
                  <a:srgbClr val="0070C0"/>
                </a:solidFill>
                <a:cs typeface="Osaka"/>
              </a:rPr>
            </a:br>
            <a:br>
              <a:rPr lang="en-US" sz="3200" b="1" i="1" dirty="0">
                <a:solidFill>
                  <a:srgbClr val="0070C0"/>
                </a:solidFill>
                <a:cs typeface="Osaka"/>
              </a:rPr>
            </a:br>
            <a:r>
              <a:rPr lang="en-US" sz="3200" b="1" i="1" dirty="0">
                <a:solidFill>
                  <a:srgbClr val="0070C0"/>
                </a:solidFill>
                <a:cs typeface="Osaka"/>
              </a:rPr>
              <a:t>2 Day Event</a:t>
            </a:r>
            <a:r>
              <a:rPr lang="en-US" sz="3600" b="1" i="1" dirty="0">
                <a:solidFill>
                  <a:srgbClr val="0070C0"/>
                </a:solidFill>
                <a:cs typeface="Osaka"/>
              </a:rPr>
              <a:t> </a:t>
            </a:r>
            <a:r>
              <a:rPr lang="en-US" sz="2400" b="1" dirty="0">
                <a:solidFill>
                  <a:srgbClr val="0070C0"/>
                </a:solidFill>
                <a:cs typeface="Osaka"/>
              </a:rPr>
              <a:t> </a:t>
            </a:r>
            <a:br>
              <a:rPr lang="en-US" sz="3200" b="1" dirty="0">
                <a:solidFill>
                  <a:srgbClr val="0070C0"/>
                </a:solidFill>
                <a:cs typeface="Osaka"/>
              </a:rPr>
            </a:br>
            <a:r>
              <a:rPr lang="en-US" sz="2000" b="1" i="1" dirty="0">
                <a:solidFill>
                  <a:srgbClr val="0070C0"/>
                </a:solidFill>
                <a:cs typeface="Osaka"/>
              </a:rPr>
              <a:t>North Florida Frozen Refrigerated Food Ass</a:t>
            </a:r>
            <a:r>
              <a:rPr lang="en-US" sz="2000" b="1" dirty="0">
                <a:solidFill>
                  <a:srgbClr val="0070C0"/>
                </a:solidFill>
                <a:cs typeface="Osaka"/>
              </a:rPr>
              <a:t>n. </a:t>
            </a:r>
            <a:br>
              <a:rPr lang="en-US" sz="2000" b="1" dirty="0">
                <a:solidFill>
                  <a:srgbClr val="0070C0"/>
                </a:solidFill>
                <a:cs typeface="Osaka"/>
              </a:rPr>
            </a:br>
            <a:r>
              <a:rPr lang="en-US" sz="2000" b="1" dirty="0">
                <a:solidFill>
                  <a:srgbClr val="0070C0"/>
                </a:solidFill>
                <a:cs typeface="Osaka"/>
              </a:rPr>
              <a:t>    </a:t>
            </a:r>
            <a:r>
              <a:rPr lang="en-US" sz="2000" b="1" i="1" dirty="0">
                <a:solidFill>
                  <a:srgbClr val="0070C0"/>
                </a:solidFill>
                <a:cs typeface="Osaka"/>
              </a:rPr>
              <a:t>4/2/20 Scholarship Awards Dinner</a:t>
            </a:r>
            <a:br>
              <a:rPr lang="en-US" sz="2000" b="1" i="1" dirty="0">
                <a:solidFill>
                  <a:srgbClr val="0070C0"/>
                </a:solidFill>
                <a:cs typeface="Osaka"/>
              </a:rPr>
            </a:br>
            <a:r>
              <a:rPr lang="en-US" sz="2000" b="1" i="1" dirty="0">
                <a:solidFill>
                  <a:srgbClr val="0070C0"/>
                </a:solidFill>
                <a:cs typeface="Osaka"/>
              </a:rPr>
              <a:t>4/3/20 Charity Golf Tournament </a:t>
            </a:r>
            <a:endParaRPr lang="en-US" dirty="0">
              <a:solidFill>
                <a:srgbClr val="FFFF00"/>
              </a:solidFill>
              <a:cs typeface="Osaka"/>
            </a:endParaRPr>
          </a:p>
        </p:txBody>
      </p:sp>
      <p:sp>
        <p:nvSpPr>
          <p:cNvPr id="4" name="Rectangle 3"/>
          <p:cNvSpPr/>
          <p:nvPr/>
        </p:nvSpPr>
        <p:spPr>
          <a:xfrm>
            <a:off x="2057400" y="6558049"/>
            <a:ext cx="6477000" cy="261610"/>
          </a:xfrm>
          <a:prstGeom prst="rect">
            <a:avLst/>
          </a:prstGeom>
        </p:spPr>
        <p:txBody>
          <a:bodyPr wrap="square">
            <a:spAutoFit/>
          </a:bodyPr>
          <a:lstStyle/>
          <a:p>
            <a:pPr algn="ctr"/>
            <a:r>
              <a:rPr lang="en-US" sz="1050" dirty="0">
                <a:solidFill>
                  <a:schemeClr val="bg1"/>
                </a:solidFill>
              </a:rPr>
              <a:t>* NFFRFA Doug Milne Scholarship Fund Inc. is an approved IRS 501c3 Corp. </a:t>
            </a:r>
          </a:p>
        </p:txBody>
      </p:sp>
      <p:sp>
        <p:nvSpPr>
          <p:cNvPr id="15" name="Rectangle 14"/>
          <p:cNvSpPr/>
          <p:nvPr/>
        </p:nvSpPr>
        <p:spPr bwMode="auto">
          <a:xfrm>
            <a:off x="2381250" y="5287471"/>
            <a:ext cx="4572000" cy="13067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7" name="Rectangle 6">
            <a:extLst>
              <a:ext uri="{FF2B5EF4-FFF2-40B4-BE49-F238E27FC236}">
                <a16:creationId xmlns:a16="http://schemas.microsoft.com/office/drawing/2014/main" id="{47EBDAB4-947E-4E24-8BA4-85494255AED4}"/>
              </a:ext>
            </a:extLst>
          </p:cNvPr>
          <p:cNvSpPr/>
          <p:nvPr/>
        </p:nvSpPr>
        <p:spPr>
          <a:xfrm>
            <a:off x="3365536" y="39469"/>
            <a:ext cx="2425664" cy="646331"/>
          </a:xfrm>
          <a:prstGeom prst="rect">
            <a:avLst/>
          </a:prstGeom>
        </p:spPr>
        <p:txBody>
          <a:bodyPr wrap="none">
            <a:spAutoFit/>
          </a:bodyPr>
          <a:lstStyle/>
          <a:p>
            <a:pPr algn="ctr"/>
            <a:r>
              <a:rPr lang="en-US" sz="3600" i="1" dirty="0">
                <a:solidFill>
                  <a:srgbClr val="0070C0"/>
                </a:solidFill>
                <a:latin typeface="Edwardian Script ITC" pitchFamily="66" charset="0"/>
              </a:rPr>
              <a:t>You’re Invited </a:t>
            </a:r>
            <a:endParaRPr lang="en-US" sz="3600" dirty="0">
              <a:solidFill>
                <a:srgbClr val="0070C0"/>
              </a:solidFill>
            </a:endParaRPr>
          </a:p>
        </p:txBody>
      </p:sp>
      <p:pic>
        <p:nvPicPr>
          <p:cNvPr id="3" name="Picture 2">
            <a:extLst>
              <a:ext uri="{FF2B5EF4-FFF2-40B4-BE49-F238E27FC236}">
                <a16:creationId xmlns:a16="http://schemas.microsoft.com/office/drawing/2014/main" id="{80D80BFD-BAFB-4F95-B0AA-F7717D3073EA}"/>
              </a:ext>
            </a:extLst>
          </p:cNvPr>
          <p:cNvPicPr>
            <a:picLocks noChangeAspect="1"/>
          </p:cNvPicPr>
          <p:nvPr/>
        </p:nvPicPr>
        <p:blipFill>
          <a:blip r:embed="rId2"/>
          <a:stretch>
            <a:fillRect/>
          </a:stretch>
        </p:blipFill>
        <p:spPr>
          <a:xfrm>
            <a:off x="2438400" y="5287471"/>
            <a:ext cx="4457700" cy="1234440"/>
          </a:xfrm>
          <a:prstGeom prst="rect">
            <a:avLst/>
          </a:prstGeom>
        </p:spPr>
      </p:pic>
      <p:sp>
        <p:nvSpPr>
          <p:cNvPr id="9" name="Rectangle 8">
            <a:extLst>
              <a:ext uri="{FF2B5EF4-FFF2-40B4-BE49-F238E27FC236}">
                <a16:creationId xmlns:a16="http://schemas.microsoft.com/office/drawing/2014/main" id="{D3769D2C-283A-46EC-8AC1-C21423A0BDCC}"/>
              </a:ext>
            </a:extLst>
          </p:cNvPr>
          <p:cNvSpPr/>
          <p:nvPr/>
        </p:nvSpPr>
        <p:spPr>
          <a:xfrm>
            <a:off x="5486400" y="2651489"/>
            <a:ext cx="5663045" cy="923330"/>
          </a:xfrm>
          <a:prstGeom prst="rect">
            <a:avLst/>
          </a:prstGeom>
        </p:spPr>
        <p:txBody>
          <a:bodyPr wrap="square">
            <a:spAutoFit/>
          </a:bodyPr>
          <a:lstStyle/>
          <a:p>
            <a:r>
              <a:rPr lang="en-US" dirty="0">
                <a:solidFill>
                  <a:srgbClr val="FFFF00"/>
                </a:solidFill>
              </a:rPr>
              <a:t> </a:t>
            </a:r>
            <a:br>
              <a:rPr lang="en-US" dirty="0">
                <a:solidFill>
                  <a:srgbClr val="FFFF00"/>
                </a:solidFill>
              </a:rPr>
            </a:br>
            <a:r>
              <a:rPr lang="en-US" sz="3600" dirty="0"/>
              <a:t>      </a:t>
            </a:r>
            <a:r>
              <a:rPr lang="en-US" sz="2000" dirty="0"/>
              <a:t>Lauri Wright </a:t>
            </a:r>
            <a:endParaRPr lang="en-US" sz="3600" b="0" dirty="0">
              <a:latin typeface="+mj-lt"/>
            </a:endParaRPr>
          </a:p>
        </p:txBody>
      </p:sp>
      <p:sp>
        <p:nvSpPr>
          <p:cNvPr id="11" name="Rectangle 10">
            <a:extLst>
              <a:ext uri="{FF2B5EF4-FFF2-40B4-BE49-F238E27FC236}">
                <a16:creationId xmlns:a16="http://schemas.microsoft.com/office/drawing/2014/main" id="{6F43B4F4-6A4C-4150-BC89-138DB9F2893C}"/>
              </a:ext>
            </a:extLst>
          </p:cNvPr>
          <p:cNvSpPr/>
          <p:nvPr/>
        </p:nvSpPr>
        <p:spPr>
          <a:xfrm>
            <a:off x="2667000" y="2116938"/>
            <a:ext cx="6096000" cy="1169551"/>
          </a:xfrm>
          <a:prstGeom prst="rect">
            <a:avLst/>
          </a:prstGeom>
        </p:spPr>
        <p:txBody>
          <a:bodyPr wrap="square">
            <a:spAutoFit/>
          </a:bodyPr>
          <a:lstStyle/>
          <a:p>
            <a:pPr marL="0" marR="0">
              <a:spcBef>
                <a:spcPts val="0"/>
              </a:spcBef>
              <a:spcAft>
                <a:spcPts val="0"/>
              </a:spcAft>
            </a:pPr>
            <a:r>
              <a:rPr lang="en-US" sz="1400" dirty="0">
                <a:latin typeface="Arial" panose="020B0604020202020204" pitchFamily="34" charset="0"/>
                <a:ea typeface="Calibri" panose="020F0502020204030204" pitchFamily="34" charset="0"/>
              </a:rPr>
              <a:t> PhD, RDN, LD/N</a:t>
            </a: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latin typeface="Arial" panose="020B0604020202020204" pitchFamily="34" charset="0"/>
                <a:ea typeface="Calibri" panose="020F0502020204030204" pitchFamily="34" charset="0"/>
              </a:rPr>
              <a:t>Chair, Department of Nutrition and Dietetics</a:t>
            </a: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latin typeface="Arial" panose="020B0604020202020204" pitchFamily="34" charset="0"/>
                <a:ea typeface="Calibri" panose="020F0502020204030204" pitchFamily="34" charset="0"/>
              </a:rPr>
              <a:t>Co-Director</a:t>
            </a:r>
          </a:p>
          <a:p>
            <a:pPr marL="0" marR="0">
              <a:spcBef>
                <a:spcPts val="0"/>
              </a:spcBef>
              <a:spcAft>
                <a:spcPts val="0"/>
              </a:spcAft>
            </a:pPr>
            <a:r>
              <a:rPr lang="en-US" sz="1400" dirty="0">
                <a:latin typeface="Arial" panose="020B0604020202020204" pitchFamily="34" charset="0"/>
                <a:ea typeface="Calibri" panose="020F0502020204030204" pitchFamily="34" charset="0"/>
              </a:rPr>
              <a:t> Doctorate in Clinical Nutrition Program </a:t>
            </a: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latin typeface="Arial" panose="020B0604020202020204" pitchFamily="34" charset="0"/>
                <a:ea typeface="Calibri" panose="020F0502020204030204" pitchFamily="34" charset="0"/>
              </a:rPr>
              <a:t>University of North Florida</a:t>
            </a:r>
            <a:endParaRPr lang="en-US" sz="1400" dirty="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9AF954A6-CCBD-4C30-A834-AC7303DBC317}"/>
              </a:ext>
            </a:extLst>
          </p:cNvPr>
          <p:cNvPicPr>
            <a:picLocks noChangeAspect="1"/>
          </p:cNvPicPr>
          <p:nvPr/>
        </p:nvPicPr>
        <p:blipFill rotWithShape="1">
          <a:blip r:embed="rId3"/>
          <a:srcRect t="10164" b="26093"/>
          <a:stretch/>
        </p:blipFill>
        <p:spPr>
          <a:xfrm>
            <a:off x="6743700" y="1543148"/>
            <a:ext cx="1676400" cy="1600201"/>
          </a:xfrm>
          <a:prstGeom prst="rect">
            <a:avLst/>
          </a:prstGeom>
        </p:spPr>
      </p:pic>
    </p:spTree>
    <p:extLst>
      <p:ext uri="{BB962C8B-B14F-4D97-AF65-F5344CB8AC3E}">
        <p14:creationId xmlns:p14="http://schemas.microsoft.com/office/powerpoint/2010/main" val="20226332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 y="628680"/>
            <a:ext cx="9067800" cy="654435"/>
          </a:xfrm>
        </p:spPr>
        <p:txBody>
          <a:bodyPr anchor="t"/>
          <a:lstStyle/>
          <a:p>
            <a:pPr eaLnBrk="1" hangingPunct="1">
              <a:lnSpc>
                <a:spcPct val="80000"/>
              </a:lnSpc>
              <a:tabLst>
                <a:tab pos="6918325" algn="l"/>
              </a:tabLst>
            </a:pPr>
            <a:r>
              <a:rPr lang="en-US" sz="3600" i="1" dirty="0">
                <a:solidFill>
                  <a:schemeClr val="bg1"/>
                </a:solidFill>
                <a:cs typeface="Osaka"/>
              </a:rPr>
              <a:t>NFFRFA Doug Milne Scholarship Fund </a:t>
            </a:r>
            <a:r>
              <a:rPr lang="en-US" sz="3200" i="1" dirty="0">
                <a:solidFill>
                  <a:schemeClr val="bg1"/>
                </a:solidFill>
                <a:cs typeface="Osaka"/>
              </a:rPr>
              <a:t>Inc.*</a:t>
            </a:r>
            <a:endParaRPr lang="en-US" dirty="0">
              <a:solidFill>
                <a:srgbClr val="FFFF00"/>
              </a:solidFill>
              <a:cs typeface="Osaka"/>
            </a:endParaRPr>
          </a:p>
        </p:txBody>
      </p:sp>
      <p:sp>
        <p:nvSpPr>
          <p:cNvPr id="4" name="TextBox 3"/>
          <p:cNvSpPr txBox="1"/>
          <p:nvPr/>
        </p:nvSpPr>
        <p:spPr>
          <a:xfrm>
            <a:off x="1607126" y="2019414"/>
            <a:ext cx="6181726" cy="2577629"/>
          </a:xfrm>
          <a:prstGeom prst="rect">
            <a:avLst/>
          </a:prstGeom>
          <a:noFill/>
        </p:spPr>
        <p:txBody>
          <a:bodyPr wrap="square" rtlCol="0">
            <a:spAutoFit/>
          </a:bodyPr>
          <a:lstStyle/>
          <a:p>
            <a:pPr algn="ctr"/>
            <a:r>
              <a:rPr lang="en-US" sz="2800" dirty="0"/>
              <a:t>Annual Scholarship Award Dinner</a:t>
            </a:r>
            <a:endParaRPr lang="en-US" dirty="0"/>
          </a:p>
          <a:p>
            <a:pPr algn="ctr"/>
            <a:r>
              <a:rPr lang="en-US" sz="3200" i="1" dirty="0"/>
              <a:t>“Celebration” </a:t>
            </a:r>
            <a:endParaRPr lang="en-US" dirty="0">
              <a:solidFill>
                <a:srgbClr val="FF0000"/>
              </a:solidFill>
            </a:endParaRPr>
          </a:p>
          <a:p>
            <a:pPr algn="ctr"/>
            <a:endParaRPr lang="en-US" sz="900" dirty="0">
              <a:solidFill>
                <a:srgbClr val="FF0000"/>
              </a:solidFill>
            </a:endParaRPr>
          </a:p>
          <a:p>
            <a:pPr algn="ctr"/>
            <a:endParaRPr lang="en-US" sz="900" dirty="0">
              <a:solidFill>
                <a:srgbClr val="FF0000"/>
              </a:solidFill>
            </a:endParaRPr>
          </a:p>
          <a:p>
            <a:pPr algn="ctr"/>
            <a:r>
              <a:rPr lang="en-US" sz="2000" i="1" dirty="0">
                <a:solidFill>
                  <a:srgbClr val="19558F"/>
                </a:solidFill>
              </a:rPr>
              <a:t>Renaissance Inn </a:t>
            </a:r>
            <a:r>
              <a:rPr lang="en-US" dirty="0">
                <a:solidFill>
                  <a:srgbClr val="19558F"/>
                </a:solidFill>
              </a:rPr>
              <a:t>World Golf Village</a:t>
            </a:r>
          </a:p>
          <a:p>
            <a:pPr algn="ctr"/>
            <a:endParaRPr lang="en-US" sz="900" dirty="0">
              <a:solidFill>
                <a:srgbClr val="19558F"/>
              </a:solidFill>
            </a:endParaRPr>
          </a:p>
          <a:p>
            <a:pPr marL="285750" indent="-285750" algn="ctr">
              <a:buFont typeface="Arial" panose="020B0604020202020204" pitchFamily="34" charset="0"/>
              <a:buChar char="•"/>
            </a:pPr>
            <a:r>
              <a:rPr lang="en-US" sz="1600" dirty="0">
                <a:solidFill>
                  <a:srgbClr val="19558F"/>
                </a:solidFill>
              </a:rPr>
              <a:t>6–7</a:t>
            </a:r>
            <a:r>
              <a:rPr lang="en-US" sz="1400" dirty="0">
                <a:solidFill>
                  <a:srgbClr val="19558F"/>
                </a:solidFill>
              </a:rPr>
              <a:t> pm Registration  /  Welcome Reception</a:t>
            </a:r>
          </a:p>
          <a:p>
            <a:pPr marL="285750" indent="-285750" algn="ctr">
              <a:buFont typeface="Arial" panose="020B0604020202020204" pitchFamily="34" charset="0"/>
              <a:buChar char="•"/>
            </a:pPr>
            <a:endParaRPr lang="en-US" sz="1050" dirty="0">
              <a:solidFill>
                <a:srgbClr val="19558F"/>
              </a:solidFill>
            </a:endParaRPr>
          </a:p>
          <a:p>
            <a:pPr marL="285750" indent="-285750" algn="ctr">
              <a:buFont typeface="Arial" panose="020B0604020202020204" pitchFamily="34" charset="0"/>
              <a:buChar char="•"/>
            </a:pPr>
            <a:r>
              <a:rPr lang="en-US" sz="1400" dirty="0">
                <a:solidFill>
                  <a:srgbClr val="19558F"/>
                </a:solidFill>
              </a:rPr>
              <a:t>7–10 pm Dinner/  Guest Speaker XXXXXXX </a:t>
            </a:r>
            <a:r>
              <a:rPr lang="en-US" sz="1200" i="1" u="sng" dirty="0">
                <a:solidFill>
                  <a:srgbClr val="19558F"/>
                </a:solidFill>
              </a:rPr>
              <a:t> </a:t>
            </a:r>
            <a:endParaRPr lang="en-US" sz="1400" i="1" u="sng" dirty="0">
              <a:solidFill>
                <a:srgbClr val="19558F"/>
              </a:solidFill>
            </a:endParaRPr>
          </a:p>
          <a:p>
            <a:pPr algn="ctr"/>
            <a:r>
              <a:rPr lang="en-US" sz="1400" dirty="0">
                <a:solidFill>
                  <a:srgbClr val="19558F"/>
                </a:solidFill>
              </a:rPr>
              <a:t>     Followed by Scholarship Awards</a:t>
            </a:r>
          </a:p>
        </p:txBody>
      </p:sp>
      <p:sp>
        <p:nvSpPr>
          <p:cNvPr id="8" name="TextBox 7"/>
          <p:cNvSpPr txBox="1"/>
          <p:nvPr/>
        </p:nvSpPr>
        <p:spPr>
          <a:xfrm>
            <a:off x="1371600" y="4744889"/>
            <a:ext cx="6234545" cy="646331"/>
          </a:xfrm>
          <a:prstGeom prst="rect">
            <a:avLst/>
          </a:prstGeom>
          <a:noFill/>
        </p:spPr>
        <p:txBody>
          <a:bodyPr wrap="square" rtlCol="0">
            <a:spAutoFit/>
          </a:bodyPr>
          <a:lstStyle/>
          <a:p>
            <a:pPr algn="ctr"/>
            <a:r>
              <a:rPr lang="en-US" dirty="0"/>
              <a:t>Sign Up Today</a:t>
            </a:r>
          </a:p>
          <a:p>
            <a:pPr algn="ctr"/>
            <a:r>
              <a:rPr lang="en-US" dirty="0"/>
              <a:t>Your Continued Support is Appreciated </a:t>
            </a:r>
          </a:p>
        </p:txBody>
      </p:sp>
      <p:sp>
        <p:nvSpPr>
          <p:cNvPr id="9" name="Rectangle 8"/>
          <p:cNvSpPr/>
          <p:nvPr/>
        </p:nvSpPr>
        <p:spPr>
          <a:xfrm>
            <a:off x="2667000" y="-76200"/>
            <a:ext cx="3818674" cy="769441"/>
          </a:xfrm>
          <a:prstGeom prst="rect">
            <a:avLst/>
          </a:prstGeom>
        </p:spPr>
        <p:txBody>
          <a:bodyPr wrap="none">
            <a:spAutoFit/>
          </a:bodyPr>
          <a:lstStyle/>
          <a:p>
            <a:r>
              <a:rPr lang="en-US" sz="3600" i="1" dirty="0">
                <a:solidFill>
                  <a:srgbClr val="FFFF00"/>
                </a:solidFill>
                <a:latin typeface="Edwardian Script ITC" pitchFamily="66" charset="0"/>
              </a:rPr>
              <a:t>You’re Invited  </a:t>
            </a:r>
            <a:r>
              <a:rPr lang="en-US" sz="4400" i="1" dirty="0">
                <a:solidFill>
                  <a:srgbClr val="FFFF00"/>
                </a:solidFill>
                <a:latin typeface="Edwardian Script ITC" pitchFamily="66" charset="0"/>
              </a:rPr>
              <a:t>Dinner</a:t>
            </a:r>
            <a:endParaRPr lang="en-US" sz="4400" dirty="0"/>
          </a:p>
        </p:txBody>
      </p:sp>
      <p:sp>
        <p:nvSpPr>
          <p:cNvPr id="10" name="TextBox 9"/>
          <p:cNvSpPr txBox="1"/>
          <p:nvPr/>
        </p:nvSpPr>
        <p:spPr>
          <a:xfrm>
            <a:off x="1607126" y="5539066"/>
            <a:ext cx="5611091" cy="307777"/>
          </a:xfrm>
          <a:prstGeom prst="rect">
            <a:avLst/>
          </a:prstGeom>
          <a:noFill/>
        </p:spPr>
        <p:txBody>
          <a:bodyPr wrap="square" rtlCol="0">
            <a:spAutoFit/>
          </a:bodyPr>
          <a:lstStyle/>
          <a:p>
            <a:pPr algn="ctr"/>
            <a:r>
              <a:rPr lang="en-US" sz="1400" dirty="0">
                <a:solidFill>
                  <a:srgbClr val="FF0000"/>
                </a:solidFill>
              </a:rPr>
              <a:t>Register Online WWW.COOLFOODSNORTHFLORIDA.COM </a:t>
            </a:r>
          </a:p>
        </p:txBody>
      </p:sp>
      <p:pic>
        <p:nvPicPr>
          <p:cNvPr id="3" name="Picture 2"/>
          <p:cNvPicPr>
            <a:picLocks noChangeAspect="1"/>
          </p:cNvPicPr>
          <p:nvPr/>
        </p:nvPicPr>
        <p:blipFill>
          <a:blip r:embed="rId2"/>
          <a:stretch>
            <a:fillRect/>
          </a:stretch>
        </p:blipFill>
        <p:spPr>
          <a:xfrm>
            <a:off x="2682089" y="5978899"/>
            <a:ext cx="1000698" cy="698161"/>
          </a:xfrm>
          <a:prstGeom prst="rect">
            <a:avLst/>
          </a:prstGeom>
        </p:spPr>
      </p:pic>
      <p:pic>
        <p:nvPicPr>
          <p:cNvPr id="5" name="Picture 4"/>
          <p:cNvPicPr>
            <a:picLocks noChangeAspect="1"/>
          </p:cNvPicPr>
          <p:nvPr/>
        </p:nvPicPr>
        <p:blipFill>
          <a:blip r:embed="rId3"/>
          <a:stretch>
            <a:fillRect/>
          </a:stretch>
        </p:blipFill>
        <p:spPr>
          <a:xfrm>
            <a:off x="5240550" y="5908881"/>
            <a:ext cx="838200" cy="838200"/>
          </a:xfrm>
          <a:prstGeom prst="rect">
            <a:avLst/>
          </a:prstGeom>
        </p:spPr>
      </p:pic>
      <p:pic>
        <p:nvPicPr>
          <p:cNvPr id="6" name="Picture 5"/>
          <p:cNvPicPr>
            <a:picLocks noChangeAspect="1"/>
          </p:cNvPicPr>
          <p:nvPr/>
        </p:nvPicPr>
        <p:blipFill>
          <a:blip r:embed="rId4"/>
          <a:stretch>
            <a:fillRect/>
          </a:stretch>
        </p:blipFill>
        <p:spPr>
          <a:xfrm>
            <a:off x="4016085" y="5853122"/>
            <a:ext cx="793171" cy="949717"/>
          </a:xfrm>
          <a:prstGeom prst="rect">
            <a:avLst/>
          </a:prstGeom>
        </p:spPr>
      </p:pic>
      <p:sp>
        <p:nvSpPr>
          <p:cNvPr id="13" name="Rectangle 12"/>
          <p:cNvSpPr/>
          <p:nvPr/>
        </p:nvSpPr>
        <p:spPr>
          <a:xfrm>
            <a:off x="2394961" y="1226775"/>
            <a:ext cx="4354077" cy="1200329"/>
          </a:xfrm>
          <a:prstGeom prst="rect">
            <a:avLst/>
          </a:prstGeom>
        </p:spPr>
        <p:txBody>
          <a:bodyPr wrap="none">
            <a:spAutoFit/>
          </a:bodyPr>
          <a:lstStyle/>
          <a:p>
            <a:pPr algn="ctr"/>
            <a:r>
              <a:rPr lang="en-US" sz="3200" dirty="0">
                <a:solidFill>
                  <a:srgbClr val="19558F"/>
                </a:solidFill>
                <a:effectLst>
                  <a:outerShdw blurRad="38100" dist="38100" dir="2700000" algn="tl">
                    <a:srgbClr val="000000">
                      <a:alpha val="43137"/>
                    </a:srgbClr>
                  </a:outerShdw>
                </a:effectLst>
                <a:latin typeface="+mj-lt"/>
              </a:rPr>
              <a:t>2020 Program - Day 1</a:t>
            </a:r>
          </a:p>
          <a:p>
            <a:pPr algn="ctr"/>
            <a:r>
              <a:rPr lang="en-US" sz="2000" dirty="0">
                <a:solidFill>
                  <a:srgbClr val="FF0000"/>
                </a:solidFill>
              </a:rPr>
              <a:t>4/2/2020 Check-In</a:t>
            </a:r>
          </a:p>
          <a:p>
            <a:pPr algn="ctr"/>
            <a:endParaRPr lang="en-US" sz="2000" dirty="0">
              <a:solidFill>
                <a:srgbClr val="5CA9DD"/>
              </a:solidFill>
              <a:effectLst>
                <a:outerShdw blurRad="38100" dist="38100" dir="2700000" algn="tl">
                  <a:srgbClr val="000000">
                    <a:alpha val="43137"/>
                  </a:srgbClr>
                </a:outerShdw>
              </a:effectLst>
              <a:latin typeface="+mj-lt"/>
            </a:endParaRPr>
          </a:p>
        </p:txBody>
      </p:sp>
      <p:pic>
        <p:nvPicPr>
          <p:cNvPr id="11" name="Picture 10">
            <a:extLst>
              <a:ext uri="{FF2B5EF4-FFF2-40B4-BE49-F238E27FC236}">
                <a16:creationId xmlns:a16="http://schemas.microsoft.com/office/drawing/2014/main" id="{33263783-18AE-4750-AA4B-921AF5ACD2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069" t="79315" r="28388" b="9043"/>
          <a:stretch/>
        </p:blipFill>
        <p:spPr>
          <a:xfrm>
            <a:off x="990600" y="2579531"/>
            <a:ext cx="1530828" cy="891336"/>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F704D40-6512-4D66-B245-E27376BECC22}"/>
              </a:ext>
            </a:extLst>
          </p:cNvPr>
          <p:cNvSpPr/>
          <p:nvPr/>
        </p:nvSpPr>
        <p:spPr bwMode="auto">
          <a:xfrm>
            <a:off x="1905000" y="3200400"/>
            <a:ext cx="5334000" cy="28844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3074" name="Rectangle 2"/>
          <p:cNvSpPr>
            <a:spLocks noGrp="1" noChangeArrowheads="1"/>
          </p:cNvSpPr>
          <p:nvPr>
            <p:ph type="ctrTitle"/>
          </p:nvPr>
        </p:nvSpPr>
        <p:spPr>
          <a:xfrm>
            <a:off x="45027" y="859804"/>
            <a:ext cx="9067800" cy="654435"/>
          </a:xfrm>
        </p:spPr>
        <p:txBody>
          <a:bodyPr anchor="t"/>
          <a:lstStyle/>
          <a:p>
            <a:pPr eaLnBrk="1" hangingPunct="1">
              <a:lnSpc>
                <a:spcPct val="80000"/>
              </a:lnSpc>
              <a:tabLst>
                <a:tab pos="6918325" algn="l"/>
              </a:tabLst>
            </a:pPr>
            <a:r>
              <a:rPr lang="en-US" sz="3600" i="1" dirty="0">
                <a:solidFill>
                  <a:schemeClr val="bg1"/>
                </a:solidFill>
                <a:cs typeface="Osaka"/>
              </a:rPr>
              <a:t>NFFRFA Doug Milne Scholarship Fund </a:t>
            </a:r>
            <a:r>
              <a:rPr lang="en-US" sz="3200" i="1" dirty="0">
                <a:solidFill>
                  <a:schemeClr val="bg1"/>
                </a:solidFill>
                <a:cs typeface="Osaka"/>
              </a:rPr>
              <a:t>Inc.*</a:t>
            </a:r>
            <a:endParaRPr lang="en-US" dirty="0">
              <a:solidFill>
                <a:srgbClr val="FFFF00"/>
              </a:solidFill>
              <a:cs typeface="Osaka"/>
            </a:endParaRPr>
          </a:p>
        </p:txBody>
      </p:sp>
      <p:sp>
        <p:nvSpPr>
          <p:cNvPr id="4" name="TextBox 3"/>
          <p:cNvSpPr txBox="1"/>
          <p:nvPr/>
        </p:nvSpPr>
        <p:spPr>
          <a:xfrm>
            <a:off x="1481135" y="2388941"/>
            <a:ext cx="6234545" cy="1785104"/>
          </a:xfrm>
          <a:prstGeom prst="rect">
            <a:avLst/>
          </a:prstGeom>
          <a:noFill/>
        </p:spPr>
        <p:txBody>
          <a:bodyPr wrap="square" rtlCol="0">
            <a:spAutoFit/>
          </a:bodyPr>
          <a:lstStyle/>
          <a:p>
            <a:pPr algn="ctr"/>
            <a:r>
              <a:rPr lang="en-US" sz="3600" i="1" dirty="0"/>
              <a:t>Charity Golf Celebration</a:t>
            </a:r>
          </a:p>
          <a:p>
            <a:pPr algn="ctr"/>
            <a:endParaRPr lang="en-US" sz="1600" dirty="0">
              <a:solidFill>
                <a:srgbClr val="FF0000"/>
              </a:solidFill>
            </a:endParaRPr>
          </a:p>
          <a:p>
            <a:pPr algn="ctr"/>
            <a:r>
              <a:rPr lang="en-US" i="1" dirty="0">
                <a:solidFill>
                  <a:srgbClr val="19558F"/>
                </a:solidFill>
              </a:rPr>
              <a:t>7:00 – 8:00 am       Registration / Breakfast </a:t>
            </a:r>
          </a:p>
          <a:p>
            <a:pPr marL="285750" indent="-285750">
              <a:buFont typeface="Wingdings" panose="05000000000000000000" pitchFamily="2" charset="2"/>
              <a:buChar char="ü"/>
            </a:pPr>
            <a:r>
              <a:rPr lang="en-US" dirty="0">
                <a:solidFill>
                  <a:srgbClr val="19558F"/>
                </a:solidFill>
              </a:rPr>
              <a:t>  8:00 AM            Shotgun Start</a:t>
            </a:r>
          </a:p>
          <a:p>
            <a:pPr marL="285750" indent="-285750">
              <a:buFont typeface="Wingdings" panose="05000000000000000000" pitchFamily="2" charset="2"/>
              <a:buChar char="ü"/>
            </a:pPr>
            <a:r>
              <a:rPr lang="en-US" dirty="0">
                <a:solidFill>
                  <a:srgbClr val="19558F"/>
                </a:solidFill>
              </a:rPr>
              <a:t>  12:00 – 1:30 PM   Lunch / Awards / Raffle $$$</a:t>
            </a:r>
            <a:endParaRPr lang="en-US" sz="2000" dirty="0">
              <a:solidFill>
                <a:srgbClr val="19558F"/>
              </a:solidFill>
            </a:endParaRPr>
          </a:p>
        </p:txBody>
      </p:sp>
      <p:sp>
        <p:nvSpPr>
          <p:cNvPr id="8" name="TextBox 7"/>
          <p:cNvSpPr txBox="1"/>
          <p:nvPr/>
        </p:nvSpPr>
        <p:spPr>
          <a:xfrm>
            <a:off x="1461655" y="4638210"/>
            <a:ext cx="6234545" cy="646331"/>
          </a:xfrm>
          <a:prstGeom prst="rect">
            <a:avLst/>
          </a:prstGeom>
          <a:noFill/>
        </p:spPr>
        <p:txBody>
          <a:bodyPr wrap="square" rtlCol="0">
            <a:spAutoFit/>
          </a:bodyPr>
          <a:lstStyle/>
          <a:p>
            <a:pPr algn="ctr"/>
            <a:r>
              <a:rPr lang="en-US" dirty="0"/>
              <a:t>Sign Up Today</a:t>
            </a:r>
          </a:p>
          <a:p>
            <a:pPr algn="ctr"/>
            <a:r>
              <a:rPr lang="en-US" dirty="0"/>
              <a:t>Your Continued Support is Appreciated </a:t>
            </a:r>
          </a:p>
        </p:txBody>
      </p:sp>
      <p:sp>
        <p:nvSpPr>
          <p:cNvPr id="9" name="Rectangle 8"/>
          <p:cNvSpPr/>
          <p:nvPr/>
        </p:nvSpPr>
        <p:spPr>
          <a:xfrm>
            <a:off x="965843" y="37567"/>
            <a:ext cx="7265130" cy="769441"/>
          </a:xfrm>
          <a:prstGeom prst="rect">
            <a:avLst/>
          </a:prstGeom>
        </p:spPr>
        <p:txBody>
          <a:bodyPr wrap="none">
            <a:spAutoFit/>
          </a:bodyPr>
          <a:lstStyle/>
          <a:p>
            <a:r>
              <a:rPr lang="en-US" sz="3600" i="1" dirty="0">
                <a:solidFill>
                  <a:srgbClr val="19558F"/>
                </a:solidFill>
                <a:latin typeface="Edwardian Script ITC" pitchFamily="66" charset="0"/>
              </a:rPr>
              <a:t>You’re Invited  </a:t>
            </a:r>
            <a:r>
              <a:rPr lang="en-US" sz="4400" i="1" dirty="0">
                <a:solidFill>
                  <a:srgbClr val="19558F"/>
                </a:solidFill>
                <a:latin typeface="Edwardian Script ITC" pitchFamily="66" charset="0"/>
              </a:rPr>
              <a:t>Charity Golf  Tournament </a:t>
            </a:r>
            <a:endParaRPr lang="en-US" sz="4400" dirty="0">
              <a:solidFill>
                <a:srgbClr val="19558F"/>
              </a:solidFill>
            </a:endParaRPr>
          </a:p>
        </p:txBody>
      </p:sp>
      <p:sp>
        <p:nvSpPr>
          <p:cNvPr id="10" name="TextBox 9"/>
          <p:cNvSpPr txBox="1"/>
          <p:nvPr/>
        </p:nvSpPr>
        <p:spPr>
          <a:xfrm>
            <a:off x="1774634" y="5334000"/>
            <a:ext cx="5611091" cy="307777"/>
          </a:xfrm>
          <a:prstGeom prst="rect">
            <a:avLst/>
          </a:prstGeom>
          <a:noFill/>
        </p:spPr>
        <p:txBody>
          <a:bodyPr wrap="square" rtlCol="0">
            <a:spAutoFit/>
          </a:bodyPr>
          <a:lstStyle/>
          <a:p>
            <a:pPr algn="ctr"/>
            <a:r>
              <a:rPr lang="en-US" sz="1400" dirty="0">
                <a:solidFill>
                  <a:srgbClr val="FF0000"/>
                </a:solidFill>
              </a:rPr>
              <a:t>Register Online WWW.COOLFOODSNORTHFLORIDA.COM </a:t>
            </a:r>
          </a:p>
        </p:txBody>
      </p:sp>
      <p:sp>
        <p:nvSpPr>
          <p:cNvPr id="15" name="Rectangle 14"/>
          <p:cNvSpPr/>
          <p:nvPr/>
        </p:nvSpPr>
        <p:spPr>
          <a:xfrm>
            <a:off x="2394965" y="1371600"/>
            <a:ext cx="4354077" cy="584775"/>
          </a:xfrm>
          <a:prstGeom prst="rect">
            <a:avLst/>
          </a:prstGeom>
        </p:spPr>
        <p:txBody>
          <a:bodyPr wrap="none">
            <a:spAutoFit/>
          </a:bodyPr>
          <a:lstStyle/>
          <a:p>
            <a:pPr algn="ctr"/>
            <a:r>
              <a:rPr lang="en-US" sz="3200" dirty="0">
                <a:solidFill>
                  <a:srgbClr val="19558F"/>
                </a:solidFill>
                <a:effectLst>
                  <a:outerShdw blurRad="38100" dist="38100" dir="2700000" algn="tl">
                    <a:srgbClr val="000000">
                      <a:alpha val="43137"/>
                    </a:srgbClr>
                  </a:outerShdw>
                </a:effectLst>
                <a:latin typeface="+mj-lt"/>
              </a:rPr>
              <a:t>2020 Program - Day 2</a:t>
            </a:r>
            <a:endParaRPr lang="en-US" sz="2000" dirty="0">
              <a:solidFill>
                <a:srgbClr val="19558F"/>
              </a:solidFill>
              <a:effectLst>
                <a:outerShdw blurRad="38100" dist="38100" dir="2700000" algn="tl">
                  <a:srgbClr val="000000">
                    <a:alpha val="43137"/>
                  </a:srgbClr>
                </a:outerShdw>
              </a:effectLst>
              <a:latin typeface="+mj-lt"/>
            </a:endParaRPr>
          </a:p>
        </p:txBody>
      </p:sp>
      <p:pic>
        <p:nvPicPr>
          <p:cNvPr id="16" name="Picture 15"/>
          <p:cNvPicPr>
            <a:picLocks noChangeAspect="1"/>
          </p:cNvPicPr>
          <p:nvPr/>
        </p:nvPicPr>
        <p:blipFill>
          <a:blip r:embed="rId2"/>
          <a:stretch>
            <a:fillRect/>
          </a:stretch>
        </p:blipFill>
        <p:spPr>
          <a:xfrm>
            <a:off x="3452050" y="5974635"/>
            <a:ext cx="873761" cy="609600"/>
          </a:xfrm>
          <a:prstGeom prst="rect">
            <a:avLst/>
          </a:prstGeom>
        </p:spPr>
      </p:pic>
      <p:pic>
        <p:nvPicPr>
          <p:cNvPr id="17" name="Picture 16"/>
          <p:cNvPicPr>
            <a:picLocks noChangeAspect="1"/>
          </p:cNvPicPr>
          <p:nvPr/>
        </p:nvPicPr>
        <p:blipFill>
          <a:blip r:embed="rId3"/>
          <a:stretch>
            <a:fillRect/>
          </a:stretch>
        </p:blipFill>
        <p:spPr>
          <a:xfrm>
            <a:off x="5334000" y="5914114"/>
            <a:ext cx="685800" cy="685800"/>
          </a:xfrm>
          <a:prstGeom prst="rect">
            <a:avLst/>
          </a:prstGeom>
        </p:spPr>
      </p:pic>
      <p:pic>
        <p:nvPicPr>
          <p:cNvPr id="18" name="Picture 17"/>
          <p:cNvPicPr>
            <a:picLocks noChangeAspect="1"/>
          </p:cNvPicPr>
          <p:nvPr/>
        </p:nvPicPr>
        <p:blipFill>
          <a:blip r:embed="rId4"/>
          <a:stretch>
            <a:fillRect/>
          </a:stretch>
        </p:blipFill>
        <p:spPr>
          <a:xfrm>
            <a:off x="4449742" y="5876014"/>
            <a:ext cx="636396" cy="762000"/>
          </a:xfrm>
          <a:prstGeom prst="rect">
            <a:avLst/>
          </a:prstGeom>
        </p:spPr>
      </p:pic>
      <p:sp>
        <p:nvSpPr>
          <p:cNvPr id="2" name="Rectangle 1">
            <a:extLst>
              <a:ext uri="{FF2B5EF4-FFF2-40B4-BE49-F238E27FC236}">
                <a16:creationId xmlns:a16="http://schemas.microsoft.com/office/drawing/2014/main" id="{370385EE-8AFF-4304-8D58-4D4747BC7ADB}"/>
              </a:ext>
            </a:extLst>
          </p:cNvPr>
          <p:cNvSpPr/>
          <p:nvPr/>
        </p:nvSpPr>
        <p:spPr>
          <a:xfrm>
            <a:off x="2337626" y="2019609"/>
            <a:ext cx="4224233" cy="369332"/>
          </a:xfrm>
          <a:prstGeom prst="rect">
            <a:avLst/>
          </a:prstGeom>
        </p:spPr>
        <p:txBody>
          <a:bodyPr wrap="none">
            <a:spAutoFit/>
          </a:bodyPr>
          <a:lstStyle/>
          <a:p>
            <a:pPr algn="ctr"/>
            <a:r>
              <a:rPr lang="en-US" dirty="0">
                <a:solidFill>
                  <a:srgbClr val="FF0000"/>
                </a:solidFill>
              </a:rPr>
              <a:t>4/3/2020   Slammer &amp; Squire WGV</a:t>
            </a:r>
          </a:p>
        </p:txBody>
      </p:sp>
    </p:spTree>
    <p:extLst>
      <p:ext uri="{BB962C8B-B14F-4D97-AF65-F5344CB8AC3E}">
        <p14:creationId xmlns:p14="http://schemas.microsoft.com/office/powerpoint/2010/main" val="21048907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 y="104136"/>
            <a:ext cx="9067800" cy="762000"/>
          </a:xfrm>
        </p:spPr>
        <p:txBody>
          <a:bodyPr/>
          <a:lstStyle/>
          <a:p>
            <a:pPr eaLnBrk="1" hangingPunct="1"/>
            <a:r>
              <a:rPr lang="en-US" sz="3600" b="1" dirty="0">
                <a:solidFill>
                  <a:srgbClr val="19558F"/>
                </a:solidFill>
                <a:cs typeface="Osaka"/>
              </a:rPr>
              <a:t>2020  Scholarship Dinner /Charity Golf Ala Carte Options*</a:t>
            </a:r>
            <a:endParaRPr lang="en-US" sz="4000" dirty="0">
              <a:solidFill>
                <a:srgbClr val="19558F"/>
              </a:solidFill>
              <a:cs typeface="Osaka"/>
            </a:endParaRPr>
          </a:p>
        </p:txBody>
      </p:sp>
      <p:sp>
        <p:nvSpPr>
          <p:cNvPr id="10243" name="Rectangle 3"/>
          <p:cNvSpPr>
            <a:spLocks noGrp="1" noChangeArrowheads="1"/>
          </p:cNvSpPr>
          <p:nvPr>
            <p:ph type="body" idx="1"/>
          </p:nvPr>
        </p:nvSpPr>
        <p:spPr>
          <a:xfrm>
            <a:off x="1371600" y="639024"/>
            <a:ext cx="8153400" cy="5638800"/>
          </a:xfrm>
        </p:spPr>
        <p:txBody>
          <a:bodyPr/>
          <a:lstStyle/>
          <a:p>
            <a:pPr algn="just" eaLnBrk="1" hangingPunct="1">
              <a:lnSpc>
                <a:spcPct val="90000"/>
              </a:lnSpc>
              <a:buNone/>
            </a:pPr>
            <a:r>
              <a:rPr lang="en-US" sz="2400" b="1" dirty="0">
                <a:solidFill>
                  <a:srgbClr val="5CA9DD"/>
                </a:solidFill>
                <a:cs typeface="Osaka"/>
              </a:rPr>
              <a:t>      </a:t>
            </a:r>
          </a:p>
          <a:p>
            <a:pPr algn="just" eaLnBrk="1" hangingPunct="1">
              <a:lnSpc>
                <a:spcPct val="90000"/>
              </a:lnSpc>
              <a:buNone/>
            </a:pPr>
            <a:r>
              <a:rPr lang="en-US" sz="2800" b="1" dirty="0">
                <a:cs typeface="Osaka"/>
              </a:rPr>
              <a:t>Scholarship Award Dinner Ticket       </a:t>
            </a:r>
            <a:endParaRPr lang="en-US" sz="2400" b="1" dirty="0">
              <a:cs typeface="Osaka"/>
            </a:endParaRPr>
          </a:p>
          <a:p>
            <a:pPr lvl="1" algn="just" eaLnBrk="1" hangingPunct="1">
              <a:lnSpc>
                <a:spcPct val="90000"/>
              </a:lnSpc>
            </a:pPr>
            <a:r>
              <a:rPr lang="en-US" sz="2000" b="1" dirty="0">
                <a:cs typeface="Osaka"/>
              </a:rPr>
              <a:t>Scholarship Dinner  </a:t>
            </a:r>
            <a:r>
              <a:rPr lang="en-US" sz="1600" b="1" dirty="0">
                <a:cs typeface="Osaka"/>
              </a:rPr>
              <a:t>(Member)           </a:t>
            </a:r>
            <a:r>
              <a:rPr lang="en-US" sz="2000" dirty="0">
                <a:cs typeface="Osaka"/>
              </a:rPr>
              <a:t>$  180.00 </a:t>
            </a:r>
          </a:p>
          <a:p>
            <a:pPr lvl="1" algn="just" eaLnBrk="1" hangingPunct="1">
              <a:lnSpc>
                <a:spcPct val="90000"/>
              </a:lnSpc>
            </a:pPr>
            <a:r>
              <a:rPr lang="en-US" sz="2000" dirty="0">
                <a:solidFill>
                  <a:srgbClr val="FF0000"/>
                </a:solidFill>
                <a:cs typeface="Osaka"/>
              </a:rPr>
              <a:t>Scholarship  Dinner </a:t>
            </a:r>
            <a:r>
              <a:rPr lang="en-US" sz="1800" dirty="0">
                <a:solidFill>
                  <a:srgbClr val="FF0000"/>
                </a:solidFill>
                <a:cs typeface="Osaka"/>
              </a:rPr>
              <a:t>(Non Member)    </a:t>
            </a:r>
            <a:r>
              <a:rPr lang="en-US" sz="2000" dirty="0">
                <a:solidFill>
                  <a:srgbClr val="FF0000"/>
                </a:solidFill>
                <a:cs typeface="Osaka"/>
              </a:rPr>
              <a:t>$  225.00</a:t>
            </a:r>
          </a:p>
          <a:p>
            <a:pPr marL="0" indent="0" algn="just" eaLnBrk="1" hangingPunct="1">
              <a:lnSpc>
                <a:spcPct val="90000"/>
              </a:lnSpc>
              <a:buNone/>
            </a:pPr>
            <a:r>
              <a:rPr lang="en-US" sz="2800" b="1" dirty="0">
                <a:cs typeface="Osaka"/>
              </a:rPr>
              <a:t>Scholarship Charity Golf        </a:t>
            </a:r>
            <a:endParaRPr lang="en-US" sz="2400" b="1" dirty="0">
              <a:cs typeface="Osaka"/>
            </a:endParaRPr>
          </a:p>
          <a:p>
            <a:pPr lvl="1" algn="just" eaLnBrk="1" hangingPunct="1">
              <a:lnSpc>
                <a:spcPct val="90000"/>
              </a:lnSpc>
            </a:pPr>
            <a:r>
              <a:rPr lang="en-US" sz="2000" b="1" dirty="0">
                <a:cs typeface="Osaka"/>
              </a:rPr>
              <a:t>1 Foursome  (NFFRFA Member)	   </a:t>
            </a:r>
            <a:r>
              <a:rPr lang="en-US" sz="2000" dirty="0">
                <a:cs typeface="Osaka"/>
              </a:rPr>
              <a:t>$1,600.00</a:t>
            </a:r>
            <a:endParaRPr lang="en-US" sz="1800" dirty="0">
              <a:cs typeface="Osaka"/>
            </a:endParaRPr>
          </a:p>
          <a:p>
            <a:pPr lvl="1" algn="just" eaLnBrk="1" hangingPunct="1">
              <a:lnSpc>
                <a:spcPct val="90000"/>
              </a:lnSpc>
            </a:pPr>
            <a:r>
              <a:rPr lang="en-US" sz="2000" dirty="0">
                <a:solidFill>
                  <a:srgbClr val="FF0000"/>
                </a:solidFill>
                <a:cs typeface="Osaka"/>
              </a:rPr>
              <a:t>1 Foursome  (Non-Member)             $2,000.00</a:t>
            </a:r>
          </a:p>
          <a:p>
            <a:pPr lvl="1" algn="just" eaLnBrk="1" hangingPunct="1">
              <a:lnSpc>
                <a:spcPct val="90000"/>
              </a:lnSpc>
            </a:pPr>
            <a:r>
              <a:rPr lang="en-US" sz="2000" b="1" dirty="0">
                <a:cs typeface="Osaka"/>
              </a:rPr>
              <a:t>Single Player (NFFRFA Member)  </a:t>
            </a:r>
            <a:r>
              <a:rPr lang="en-US" sz="2000" dirty="0">
                <a:cs typeface="Osaka"/>
              </a:rPr>
              <a:t>$   500.00</a:t>
            </a:r>
          </a:p>
          <a:p>
            <a:pPr lvl="1" algn="just" eaLnBrk="1" hangingPunct="1">
              <a:lnSpc>
                <a:spcPct val="90000"/>
              </a:lnSpc>
            </a:pPr>
            <a:r>
              <a:rPr lang="en-US" sz="2000" dirty="0">
                <a:solidFill>
                  <a:srgbClr val="FF0000"/>
                </a:solidFill>
                <a:cs typeface="Osaka"/>
              </a:rPr>
              <a:t>Single Player   (Non-Member)          $   600.00</a:t>
            </a:r>
          </a:p>
          <a:p>
            <a:pPr lvl="1" algn="just" eaLnBrk="1" hangingPunct="1">
              <a:lnSpc>
                <a:spcPct val="90000"/>
              </a:lnSpc>
            </a:pPr>
            <a:br>
              <a:rPr lang="en-US" sz="2000" dirty="0">
                <a:solidFill>
                  <a:srgbClr val="5CA9DD"/>
                </a:solidFill>
                <a:cs typeface="Osaka"/>
              </a:rPr>
            </a:br>
            <a:br>
              <a:rPr lang="en-US" sz="2000" dirty="0">
                <a:solidFill>
                  <a:srgbClr val="5CA9DD"/>
                </a:solidFill>
                <a:cs typeface="Osaka"/>
              </a:rPr>
            </a:br>
            <a:r>
              <a:rPr lang="en-US" sz="2000" b="1" dirty="0">
                <a:cs typeface="Osaka"/>
              </a:rPr>
              <a:t>NFFRFA Annual Membership 	   </a:t>
            </a:r>
            <a:r>
              <a:rPr lang="en-US" sz="2000" dirty="0">
                <a:cs typeface="Osaka"/>
              </a:rPr>
              <a:t>$   200.00</a:t>
            </a:r>
          </a:p>
          <a:p>
            <a:pPr marL="457200" lvl="1" indent="0" algn="just" eaLnBrk="1" hangingPunct="1">
              <a:lnSpc>
                <a:spcPct val="90000"/>
              </a:lnSpc>
              <a:buNone/>
            </a:pPr>
            <a:r>
              <a:rPr lang="en-US" sz="1400" b="1" dirty="0">
                <a:cs typeface="Osaka"/>
              </a:rPr>
              <a:t>        ( Year = May 1</a:t>
            </a:r>
            <a:r>
              <a:rPr lang="en-US" sz="1400" b="1" baseline="30000" dirty="0">
                <a:cs typeface="Osaka"/>
              </a:rPr>
              <a:t>st</a:t>
            </a:r>
            <a:r>
              <a:rPr lang="en-US" sz="1400" b="1" dirty="0">
                <a:cs typeface="Osaka"/>
              </a:rPr>
              <a:t> 2020 – April 30</a:t>
            </a:r>
            <a:r>
              <a:rPr lang="en-US" sz="1400" b="1" baseline="30000" dirty="0">
                <a:cs typeface="Osaka"/>
              </a:rPr>
              <a:t>th</a:t>
            </a:r>
            <a:r>
              <a:rPr lang="en-US" sz="1400" b="1" dirty="0">
                <a:cs typeface="Osaka"/>
              </a:rPr>
              <a:t> 2021)</a:t>
            </a:r>
          </a:p>
        </p:txBody>
      </p:sp>
      <p:sp>
        <p:nvSpPr>
          <p:cNvPr id="4" name="Rectangle 3"/>
          <p:cNvSpPr/>
          <p:nvPr/>
        </p:nvSpPr>
        <p:spPr>
          <a:xfrm>
            <a:off x="2452698" y="6629400"/>
            <a:ext cx="4230195" cy="215444"/>
          </a:xfrm>
          <a:prstGeom prst="rect">
            <a:avLst/>
          </a:prstGeom>
        </p:spPr>
        <p:txBody>
          <a:bodyPr wrap="square">
            <a:spAutoFit/>
          </a:bodyPr>
          <a:lstStyle/>
          <a:p>
            <a:pPr algn="ctr"/>
            <a:r>
              <a:rPr lang="en-US" sz="800" dirty="0">
                <a:solidFill>
                  <a:schemeClr val="tx1">
                    <a:lumMod val="65000"/>
                    <a:lumOff val="35000"/>
                  </a:schemeClr>
                </a:solidFill>
              </a:rPr>
              <a:t>* NFFRFA Doug Milne Scholarship Fund Inc. is an approved IRS 501c3 Corp</a:t>
            </a:r>
          </a:p>
        </p:txBody>
      </p:sp>
      <p:sp>
        <p:nvSpPr>
          <p:cNvPr id="2" name="TextBox 1"/>
          <p:cNvSpPr txBox="1"/>
          <p:nvPr/>
        </p:nvSpPr>
        <p:spPr>
          <a:xfrm>
            <a:off x="1257299" y="5377024"/>
            <a:ext cx="6553201" cy="923330"/>
          </a:xfrm>
          <a:prstGeom prst="rect">
            <a:avLst/>
          </a:prstGeom>
          <a:noFill/>
        </p:spPr>
        <p:txBody>
          <a:bodyPr wrap="square" rtlCol="0">
            <a:spAutoFit/>
          </a:bodyPr>
          <a:lstStyle/>
          <a:p>
            <a:pPr algn="ctr"/>
            <a:r>
              <a:rPr lang="en-US" dirty="0">
                <a:solidFill>
                  <a:srgbClr val="19558F"/>
                </a:solidFill>
              </a:rPr>
              <a:t>3 Convenient Payment Options </a:t>
            </a:r>
          </a:p>
          <a:p>
            <a:pPr algn="ctr"/>
            <a:r>
              <a:rPr lang="en-US" dirty="0">
                <a:solidFill>
                  <a:srgbClr val="19558F"/>
                </a:solidFill>
              </a:rPr>
              <a:t>“PayPal” </a:t>
            </a:r>
            <a:r>
              <a:rPr lang="en-US" sz="1400" dirty="0">
                <a:solidFill>
                  <a:srgbClr val="19558F"/>
                </a:solidFill>
              </a:rPr>
              <a:t>via Website</a:t>
            </a:r>
            <a:r>
              <a:rPr lang="en-US" dirty="0">
                <a:solidFill>
                  <a:srgbClr val="19558F"/>
                </a:solidFill>
              </a:rPr>
              <a:t>, “Square” </a:t>
            </a:r>
            <a:r>
              <a:rPr lang="en-US" sz="1100" dirty="0">
                <a:solidFill>
                  <a:srgbClr val="19558F"/>
                </a:solidFill>
              </a:rPr>
              <a:t>via NFFRFA Admin or via </a:t>
            </a:r>
            <a:r>
              <a:rPr lang="en-US" dirty="0">
                <a:solidFill>
                  <a:srgbClr val="19558F"/>
                </a:solidFill>
              </a:rPr>
              <a:t>Invoice</a:t>
            </a:r>
          </a:p>
          <a:p>
            <a:pPr algn="ctr"/>
            <a:r>
              <a:rPr lang="en-US" sz="1600" dirty="0">
                <a:solidFill>
                  <a:srgbClr val="19558F"/>
                </a:solidFill>
              </a:rPr>
              <a:t>(Simply note Payment Preference when registering) </a:t>
            </a:r>
            <a:endParaRPr lang="en-US" dirty="0">
              <a:solidFill>
                <a:srgbClr val="19558F"/>
              </a:solidFill>
            </a:endParaRPr>
          </a:p>
        </p:txBody>
      </p:sp>
      <p:sp>
        <p:nvSpPr>
          <p:cNvPr id="7" name="TextBox 6"/>
          <p:cNvSpPr txBox="1"/>
          <p:nvPr/>
        </p:nvSpPr>
        <p:spPr>
          <a:xfrm>
            <a:off x="1762248" y="6321623"/>
            <a:ext cx="5611091" cy="307777"/>
          </a:xfrm>
          <a:prstGeom prst="rect">
            <a:avLst/>
          </a:prstGeom>
          <a:noFill/>
        </p:spPr>
        <p:txBody>
          <a:bodyPr wrap="square" rtlCol="0">
            <a:spAutoFit/>
          </a:bodyPr>
          <a:lstStyle/>
          <a:p>
            <a:pPr algn="ctr"/>
            <a:r>
              <a:rPr lang="en-US" sz="1400" dirty="0">
                <a:solidFill>
                  <a:srgbClr val="FF0000"/>
                </a:solidFill>
              </a:rPr>
              <a:t>Register Online WWW.COOLFOODSNORTHFLORIDA.COM </a:t>
            </a:r>
          </a:p>
        </p:txBody>
      </p:sp>
      <p:sp>
        <p:nvSpPr>
          <p:cNvPr id="5" name="TextBox 4">
            <a:extLst>
              <a:ext uri="{FF2B5EF4-FFF2-40B4-BE49-F238E27FC236}">
                <a16:creationId xmlns:a16="http://schemas.microsoft.com/office/drawing/2014/main" id="{AF8AF7EA-816E-493D-95DE-545AE8BE43F6}"/>
              </a:ext>
            </a:extLst>
          </p:cNvPr>
          <p:cNvSpPr txBox="1"/>
          <p:nvPr/>
        </p:nvSpPr>
        <p:spPr>
          <a:xfrm>
            <a:off x="338693" y="4288321"/>
            <a:ext cx="8458200" cy="338554"/>
          </a:xfrm>
          <a:prstGeom prst="rect">
            <a:avLst/>
          </a:prstGeom>
          <a:noFill/>
        </p:spPr>
        <p:txBody>
          <a:bodyPr wrap="square" rtlCol="0">
            <a:spAutoFit/>
          </a:bodyPr>
          <a:lstStyle/>
          <a:p>
            <a:r>
              <a:rPr lang="en-US" sz="1600" dirty="0"/>
              <a:t>*</a:t>
            </a:r>
            <a:r>
              <a:rPr lang="en-US" sz="1600" dirty="0">
                <a:solidFill>
                  <a:srgbClr val="00B0F0"/>
                </a:solidFill>
              </a:rPr>
              <a:t> </a:t>
            </a:r>
            <a:r>
              <a:rPr lang="en-US" sz="1600" dirty="0"/>
              <a:t>Additional Event Corporate Sponsorships Available Many Include Above Options</a:t>
            </a:r>
          </a:p>
        </p:txBody>
      </p:sp>
      <p:sp>
        <p:nvSpPr>
          <p:cNvPr id="6" name="TextBox 5">
            <a:extLst>
              <a:ext uri="{FF2B5EF4-FFF2-40B4-BE49-F238E27FC236}">
                <a16:creationId xmlns:a16="http://schemas.microsoft.com/office/drawing/2014/main" id="{2F7FA72A-EDFC-4AE1-8C84-180B74489E16}"/>
              </a:ext>
            </a:extLst>
          </p:cNvPr>
          <p:cNvSpPr txBox="1"/>
          <p:nvPr/>
        </p:nvSpPr>
        <p:spPr>
          <a:xfrm>
            <a:off x="1762248" y="4066997"/>
            <a:ext cx="7305551" cy="369332"/>
          </a:xfrm>
          <a:prstGeom prst="rect">
            <a:avLst/>
          </a:prstGeom>
          <a:noFill/>
        </p:spPr>
        <p:txBody>
          <a:bodyPr wrap="square" rtlCol="0">
            <a:spAutoFit/>
          </a:bodyPr>
          <a:lstStyle/>
          <a:p>
            <a:r>
              <a:rPr lang="en-US" dirty="0"/>
              <a:t>Hole Sponsor w/ Company LOGO        $  250.00</a:t>
            </a:r>
          </a:p>
        </p:txBody>
      </p:sp>
    </p:spTree>
    <p:extLst>
      <p:ext uri="{BB962C8B-B14F-4D97-AF65-F5344CB8AC3E}">
        <p14:creationId xmlns:p14="http://schemas.microsoft.com/office/powerpoint/2010/main" val="19182070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070560" y="3593068"/>
            <a:ext cx="7018861" cy="2274332"/>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6" name="Rectangle 5"/>
          <p:cNvSpPr/>
          <p:nvPr/>
        </p:nvSpPr>
        <p:spPr>
          <a:xfrm>
            <a:off x="1219200" y="3733800"/>
            <a:ext cx="6705600" cy="2077492"/>
          </a:xfrm>
          <a:prstGeom prst="rect">
            <a:avLst/>
          </a:prstGeom>
        </p:spPr>
        <p:txBody>
          <a:bodyPr wrap="square">
            <a:spAutoFit/>
          </a:bodyPr>
          <a:lstStyle/>
          <a:p>
            <a:r>
              <a:rPr lang="en-US" sz="1400" dirty="0">
                <a:solidFill>
                  <a:srgbClr val="4C4C4C"/>
                </a:solidFill>
              </a:rPr>
              <a:t>The Slammer &amp; Squire </a:t>
            </a:r>
            <a:r>
              <a:rPr lang="en-US" sz="1100" b="0" dirty="0"/>
              <a:t>course is located in the heart of our golf resort near Jacksonville, Florida and is one of St. Augustine Florida's favorite golf courses. This 18-hole championship resort course was designed by Bobby Weed with design consultants Sam "The Slammer" Snead and Gene "The Squire" </a:t>
            </a:r>
            <a:r>
              <a:rPr lang="en-US" sz="1100" b="0" dirty="0" err="1"/>
              <a:t>Sarazen</a:t>
            </a:r>
            <a:r>
              <a:rPr lang="en-US" sz="1100" b="0" dirty="0"/>
              <a:t>.</a:t>
            </a:r>
          </a:p>
          <a:p>
            <a:endParaRPr lang="en-US" sz="1200" cap="all" dirty="0">
              <a:solidFill>
                <a:srgbClr val="363636"/>
              </a:solidFill>
            </a:endParaRPr>
          </a:p>
          <a:p>
            <a:r>
              <a:rPr lang="en-US" sz="1200" cap="all" dirty="0">
                <a:solidFill>
                  <a:srgbClr val="363636"/>
                </a:solidFill>
              </a:rPr>
              <a:t>COURSE HISTORY</a:t>
            </a:r>
          </a:p>
          <a:p>
            <a:r>
              <a:rPr lang="en-US" sz="1100" b="0" dirty="0"/>
              <a:t>The Slammer &amp; Squire course officially opened to the public in May 1998 and has become a favorite Jacksonville Florida golf course and features two distinct nines with generous fairways, contoured greens, and plenty of water hazards along with impressive views of the World Golf Hall of Fame. The course was the host site of the Liberty Mutual Legends of Golf, a Senior PGA TOUR event and hosted an array of other golf events such as the LPGA Senior Tour's Honda Cup </a:t>
            </a:r>
          </a:p>
        </p:txBody>
      </p:sp>
      <p:sp>
        <p:nvSpPr>
          <p:cNvPr id="8" name="Rectangle 7"/>
          <p:cNvSpPr/>
          <p:nvPr/>
        </p:nvSpPr>
        <p:spPr>
          <a:xfrm>
            <a:off x="3048000" y="6183217"/>
            <a:ext cx="3057116" cy="307777"/>
          </a:xfrm>
          <a:prstGeom prst="rect">
            <a:avLst/>
          </a:prstGeom>
        </p:spPr>
        <p:txBody>
          <a:bodyPr wrap="square">
            <a:spAutoFit/>
          </a:bodyPr>
          <a:lstStyle/>
          <a:p>
            <a:pPr algn="ctr"/>
            <a:r>
              <a:rPr lang="en-US" sz="1400" b="1" i="1" dirty="0"/>
              <a:t>Tom Gentry (904) 233 3747  </a:t>
            </a:r>
          </a:p>
        </p:txBody>
      </p:sp>
      <p:sp>
        <p:nvSpPr>
          <p:cNvPr id="9" name="TextBox 8"/>
          <p:cNvSpPr txBox="1"/>
          <p:nvPr/>
        </p:nvSpPr>
        <p:spPr>
          <a:xfrm>
            <a:off x="1490949" y="5929606"/>
            <a:ext cx="6172200" cy="307777"/>
          </a:xfrm>
          <a:prstGeom prst="rect">
            <a:avLst/>
          </a:prstGeom>
          <a:noFill/>
        </p:spPr>
        <p:txBody>
          <a:bodyPr wrap="square" rtlCol="0">
            <a:spAutoFit/>
          </a:bodyPr>
          <a:lstStyle/>
          <a:p>
            <a:pPr algn="ctr"/>
            <a:r>
              <a:rPr lang="en-US" sz="1400" dirty="0"/>
              <a:t>For Additional Information Contact NFFRFA Executive Director </a:t>
            </a:r>
          </a:p>
        </p:txBody>
      </p:sp>
      <p:sp>
        <p:nvSpPr>
          <p:cNvPr id="11" name="TextBox 10"/>
          <p:cNvSpPr txBox="1"/>
          <p:nvPr/>
        </p:nvSpPr>
        <p:spPr>
          <a:xfrm>
            <a:off x="1992217" y="6466634"/>
            <a:ext cx="5152516" cy="369332"/>
          </a:xfrm>
          <a:prstGeom prst="rect">
            <a:avLst/>
          </a:prstGeom>
          <a:noFill/>
        </p:spPr>
        <p:txBody>
          <a:bodyPr wrap="square" rtlCol="0">
            <a:spAutoFit/>
          </a:bodyPr>
          <a:lstStyle/>
          <a:p>
            <a:pPr algn="ctr"/>
            <a:r>
              <a:rPr lang="en-US" b="0" dirty="0">
                <a:solidFill>
                  <a:srgbClr val="FF0000"/>
                </a:solidFill>
              </a:rPr>
              <a:t>Email: admin@coolfoodsnorthflorida.com</a:t>
            </a:r>
          </a:p>
        </p:txBody>
      </p:sp>
      <p:sp>
        <p:nvSpPr>
          <p:cNvPr id="18" name="Rounded Rectangle 17"/>
          <p:cNvSpPr/>
          <p:nvPr/>
        </p:nvSpPr>
        <p:spPr bwMode="auto">
          <a:xfrm>
            <a:off x="1110011" y="1970270"/>
            <a:ext cx="6913023" cy="1458730"/>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20" name="TextBox 19"/>
          <p:cNvSpPr txBox="1"/>
          <p:nvPr/>
        </p:nvSpPr>
        <p:spPr>
          <a:xfrm>
            <a:off x="1643349" y="1963645"/>
            <a:ext cx="6019800" cy="1015663"/>
          </a:xfrm>
          <a:prstGeom prst="rect">
            <a:avLst/>
          </a:prstGeom>
          <a:noFill/>
        </p:spPr>
        <p:txBody>
          <a:bodyPr wrap="square" rtlCol="0">
            <a:spAutoFit/>
          </a:bodyPr>
          <a:lstStyle/>
          <a:p>
            <a:r>
              <a:rPr lang="en-US" sz="1600" b="1" dirty="0"/>
              <a:t>We have arranged w/ Renaissance  for A Special Room</a:t>
            </a:r>
          </a:p>
          <a:p>
            <a:r>
              <a:rPr lang="en-US" sz="1600" b="1" dirty="0"/>
              <a:t>     Rate @ $145 + tax  Limited # of Rooms Available</a:t>
            </a:r>
          </a:p>
          <a:p>
            <a:r>
              <a:rPr lang="en-US" sz="1400" dirty="0"/>
              <a:t>500 S. Legacy Trail St. Augustine, Fl. 32092 904-940-8000</a:t>
            </a:r>
            <a:endParaRPr lang="en-US" sz="1400" b="1" dirty="0"/>
          </a:p>
          <a:p>
            <a:endParaRPr lang="en-US" sz="1400" b="1" dirty="0"/>
          </a:p>
        </p:txBody>
      </p:sp>
      <p:sp>
        <p:nvSpPr>
          <p:cNvPr id="4" name="Rectangle 3"/>
          <p:cNvSpPr/>
          <p:nvPr/>
        </p:nvSpPr>
        <p:spPr bwMode="auto">
          <a:xfrm>
            <a:off x="2209800" y="446633"/>
            <a:ext cx="4724400" cy="14475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pic>
        <p:nvPicPr>
          <p:cNvPr id="5" name="Picture 4"/>
          <p:cNvPicPr>
            <a:picLocks noChangeAspect="1"/>
          </p:cNvPicPr>
          <p:nvPr/>
        </p:nvPicPr>
        <p:blipFill>
          <a:blip r:embed="rId2"/>
          <a:stretch>
            <a:fillRect/>
          </a:stretch>
        </p:blipFill>
        <p:spPr>
          <a:xfrm>
            <a:off x="2001359" y="2770354"/>
            <a:ext cx="329132" cy="253277"/>
          </a:xfrm>
          <a:prstGeom prst="rect">
            <a:avLst/>
          </a:prstGeom>
        </p:spPr>
      </p:pic>
      <p:sp>
        <p:nvSpPr>
          <p:cNvPr id="2" name="TextBox 1"/>
          <p:cNvSpPr txBox="1"/>
          <p:nvPr/>
        </p:nvSpPr>
        <p:spPr>
          <a:xfrm>
            <a:off x="3087626" y="3021408"/>
            <a:ext cx="2622834" cy="261610"/>
          </a:xfrm>
          <a:prstGeom prst="rect">
            <a:avLst/>
          </a:prstGeom>
          <a:noFill/>
        </p:spPr>
        <p:txBody>
          <a:bodyPr wrap="none" rtlCol="0">
            <a:spAutoFit/>
          </a:bodyPr>
          <a:lstStyle/>
          <a:p>
            <a:pPr algn="ctr"/>
            <a:r>
              <a:rPr lang="en-US" sz="1100" dirty="0">
                <a:solidFill>
                  <a:srgbClr val="FF0000"/>
                </a:solidFill>
              </a:rPr>
              <a:t>Click above link in Slide Show mode</a:t>
            </a:r>
          </a:p>
        </p:txBody>
      </p:sp>
      <p:sp>
        <p:nvSpPr>
          <p:cNvPr id="13" name="Rectangle 12">
            <a:extLst>
              <a:ext uri="{FF2B5EF4-FFF2-40B4-BE49-F238E27FC236}">
                <a16:creationId xmlns:a16="http://schemas.microsoft.com/office/drawing/2014/main" id="{564A23F5-739C-4538-AC2C-289A3F3F718C}"/>
              </a:ext>
            </a:extLst>
          </p:cNvPr>
          <p:cNvSpPr/>
          <p:nvPr/>
        </p:nvSpPr>
        <p:spPr>
          <a:xfrm>
            <a:off x="2330491" y="3152001"/>
            <a:ext cx="4473343" cy="276999"/>
          </a:xfrm>
          <a:prstGeom prst="rect">
            <a:avLst/>
          </a:prstGeom>
        </p:spPr>
        <p:txBody>
          <a:bodyPr wrap="square">
            <a:spAutoFit/>
          </a:bodyPr>
          <a:lstStyle/>
          <a:p>
            <a:pPr marL="0" marR="0" algn="ctr">
              <a:spcBef>
                <a:spcPts val="0"/>
              </a:spcBef>
              <a:spcAft>
                <a:spcPts val="0"/>
              </a:spcAft>
            </a:pPr>
            <a:r>
              <a:rPr lang="en-US" sz="1200" dirty="0">
                <a:latin typeface="Times New Roman" panose="02020603050405020304" pitchFamily="18" charset="0"/>
                <a:ea typeface="Calibri" panose="020F0502020204030204" pitchFamily="34" charset="0"/>
              </a:rPr>
              <a:t>or by calling  (800)468-3571 and using group code (NFFNFFA).  </a:t>
            </a:r>
            <a:endParaRPr lang="en-US" sz="1200" dirty="0">
              <a:effectLst/>
              <a:latin typeface="Times New Roman" panose="02020603050405020304" pitchFamily="18" charset="0"/>
              <a:ea typeface="Calibri" panose="020F0502020204030204" pitchFamily="34" charset="0"/>
            </a:endParaRPr>
          </a:p>
        </p:txBody>
      </p:sp>
      <p:pic>
        <p:nvPicPr>
          <p:cNvPr id="10" name="Picture 9">
            <a:extLst>
              <a:ext uri="{FF2B5EF4-FFF2-40B4-BE49-F238E27FC236}">
                <a16:creationId xmlns:a16="http://schemas.microsoft.com/office/drawing/2014/main" id="{3DA90893-6A62-459B-8367-7B571DE37401}"/>
              </a:ext>
            </a:extLst>
          </p:cNvPr>
          <p:cNvPicPr>
            <a:picLocks noChangeAspect="1"/>
          </p:cNvPicPr>
          <p:nvPr/>
        </p:nvPicPr>
        <p:blipFill>
          <a:blip r:embed="rId3"/>
          <a:stretch>
            <a:fillRect/>
          </a:stretch>
        </p:blipFill>
        <p:spPr>
          <a:xfrm>
            <a:off x="2330491" y="580377"/>
            <a:ext cx="4434840" cy="1219200"/>
          </a:xfrm>
          <a:prstGeom prst="rect">
            <a:avLst/>
          </a:prstGeom>
        </p:spPr>
      </p:pic>
      <p:sp>
        <p:nvSpPr>
          <p:cNvPr id="12" name="Rectangle 11">
            <a:extLst>
              <a:ext uri="{FF2B5EF4-FFF2-40B4-BE49-F238E27FC236}">
                <a16:creationId xmlns:a16="http://schemas.microsoft.com/office/drawing/2014/main" id="{D3380BA2-552F-459E-992A-754A7FC3304C}"/>
              </a:ext>
            </a:extLst>
          </p:cNvPr>
          <p:cNvSpPr/>
          <p:nvPr/>
        </p:nvSpPr>
        <p:spPr>
          <a:xfrm>
            <a:off x="2560109" y="2636256"/>
            <a:ext cx="6583891" cy="415498"/>
          </a:xfrm>
          <a:prstGeom prst="rect">
            <a:avLst/>
          </a:prstGeom>
        </p:spPr>
        <p:txBody>
          <a:bodyPr wrap="square">
            <a:spAutoFit/>
          </a:bodyPr>
          <a:lstStyle/>
          <a:p>
            <a:r>
              <a:rPr lang="en-US" sz="1050" dirty="0">
                <a:solidFill>
                  <a:srgbClr val="FF0000"/>
                </a:solidFill>
                <a:hlinkClick r:id="rId4">
                  <a:extLst>
                    <a:ext uri="{A12FA001-AC4F-418D-AE19-62706E023703}">
                      <ahyp:hlinkClr xmlns:ahyp="http://schemas.microsoft.com/office/drawing/2018/hyperlinkcolor" val="tx"/>
                    </a:ext>
                  </a:extLst>
                </a:hlinkClick>
              </a:rPr>
              <a:t>https://www.marriott.com/event-reservations/reservation-link.mi?id=1558617166278&amp;key=GRP&amp;app=resvlink</a:t>
            </a:r>
            <a:endParaRPr lang="en-US" sz="1050" dirty="0">
              <a:solidFill>
                <a:srgbClr val="FF0000"/>
              </a:solidFill>
            </a:endParaRPr>
          </a:p>
        </p:txBody>
      </p:sp>
    </p:spTree>
    <p:extLst>
      <p:ext uri="{BB962C8B-B14F-4D97-AF65-F5344CB8AC3E}">
        <p14:creationId xmlns:p14="http://schemas.microsoft.com/office/powerpoint/2010/main" val="17909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405749" y="3508440"/>
            <a:ext cx="6271033" cy="2133600"/>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6" name="Rectangle 5"/>
          <p:cNvSpPr/>
          <p:nvPr/>
        </p:nvSpPr>
        <p:spPr>
          <a:xfrm>
            <a:off x="2514600" y="3469125"/>
            <a:ext cx="6324600" cy="276999"/>
          </a:xfrm>
          <a:prstGeom prst="rect">
            <a:avLst/>
          </a:prstGeom>
        </p:spPr>
        <p:txBody>
          <a:bodyPr wrap="square">
            <a:spAutoFit/>
          </a:bodyPr>
          <a:lstStyle/>
          <a:p>
            <a:endParaRPr lang="en-US" sz="1200" dirty="0"/>
          </a:p>
        </p:txBody>
      </p:sp>
      <p:sp>
        <p:nvSpPr>
          <p:cNvPr id="8" name="Rectangle 7"/>
          <p:cNvSpPr/>
          <p:nvPr/>
        </p:nvSpPr>
        <p:spPr>
          <a:xfrm>
            <a:off x="3175421" y="6245423"/>
            <a:ext cx="2779196" cy="307777"/>
          </a:xfrm>
          <a:prstGeom prst="rect">
            <a:avLst/>
          </a:prstGeom>
        </p:spPr>
        <p:txBody>
          <a:bodyPr wrap="square">
            <a:spAutoFit/>
          </a:bodyPr>
          <a:lstStyle/>
          <a:p>
            <a:pPr algn="ctr"/>
            <a:r>
              <a:rPr lang="en-US" sz="1400" b="1" i="1" dirty="0"/>
              <a:t>Tom Gentry (</a:t>
            </a:r>
            <a:r>
              <a:rPr lang="en-US" sz="1400" i="1" dirty="0"/>
              <a:t>877</a:t>
            </a:r>
            <a:r>
              <a:rPr lang="en-US" sz="1400" b="1" i="1" dirty="0"/>
              <a:t>) 755 7276</a:t>
            </a:r>
          </a:p>
        </p:txBody>
      </p:sp>
      <p:sp>
        <p:nvSpPr>
          <p:cNvPr id="9" name="TextBox 8"/>
          <p:cNvSpPr txBox="1"/>
          <p:nvPr/>
        </p:nvSpPr>
        <p:spPr>
          <a:xfrm>
            <a:off x="2819400" y="5709784"/>
            <a:ext cx="3484045" cy="523220"/>
          </a:xfrm>
          <a:prstGeom prst="rect">
            <a:avLst/>
          </a:prstGeom>
          <a:noFill/>
        </p:spPr>
        <p:txBody>
          <a:bodyPr wrap="square" rtlCol="0">
            <a:spAutoFit/>
          </a:bodyPr>
          <a:lstStyle/>
          <a:p>
            <a:pPr algn="ctr"/>
            <a:r>
              <a:rPr lang="en-US" sz="1400" dirty="0"/>
              <a:t>For Additional Information Contact </a:t>
            </a:r>
          </a:p>
          <a:p>
            <a:pPr algn="ctr"/>
            <a:r>
              <a:rPr lang="en-US" sz="1400" dirty="0"/>
              <a:t>NFFRFA Executive Director </a:t>
            </a:r>
          </a:p>
        </p:txBody>
      </p:sp>
      <p:sp>
        <p:nvSpPr>
          <p:cNvPr id="11" name="TextBox 10"/>
          <p:cNvSpPr txBox="1"/>
          <p:nvPr/>
        </p:nvSpPr>
        <p:spPr>
          <a:xfrm>
            <a:off x="2231834" y="6477000"/>
            <a:ext cx="4684105" cy="369332"/>
          </a:xfrm>
          <a:prstGeom prst="rect">
            <a:avLst/>
          </a:prstGeom>
          <a:noFill/>
        </p:spPr>
        <p:txBody>
          <a:bodyPr wrap="square" rtlCol="0">
            <a:spAutoFit/>
          </a:bodyPr>
          <a:lstStyle/>
          <a:p>
            <a:pPr algn="ctr"/>
            <a:r>
              <a:rPr lang="en-US" b="0" dirty="0"/>
              <a:t>Email: admin@coolfoodsnorthflorida.com</a:t>
            </a:r>
          </a:p>
        </p:txBody>
      </p:sp>
      <p:sp>
        <p:nvSpPr>
          <p:cNvPr id="18" name="Rounded Rectangle 17">
            <a:hlinkClick r:id="rId2"/>
          </p:cNvPr>
          <p:cNvSpPr/>
          <p:nvPr/>
        </p:nvSpPr>
        <p:spPr bwMode="auto">
          <a:xfrm>
            <a:off x="1481950" y="94148"/>
            <a:ext cx="6075983" cy="3231118"/>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         </a:t>
            </a:r>
          </a:p>
          <a:p>
            <a:endParaRPr lang="en-US" dirty="0"/>
          </a:p>
          <a:p>
            <a:endParaRPr lang="en-US" dirty="0"/>
          </a:p>
          <a:p>
            <a:endParaRPr lang="en-US" dirty="0"/>
          </a:p>
          <a:p>
            <a:endParaRPr lang="en-US" dirty="0"/>
          </a:p>
          <a:p>
            <a:endParaRPr lang="en-US" dirty="0"/>
          </a:p>
          <a:p>
            <a:r>
              <a:rPr lang="en-US" dirty="0"/>
              <a:t>      </a:t>
            </a:r>
          </a:p>
          <a:p>
            <a:r>
              <a:rPr lang="en-US" dirty="0"/>
              <a:t>       </a:t>
            </a:r>
          </a:p>
          <a:p>
            <a:r>
              <a:rPr lang="en-US" dirty="0"/>
              <a:t>On Line Direct Dinner &amp; Golf Registration</a:t>
            </a:r>
          </a:p>
          <a:p>
            <a:r>
              <a:rPr lang="en-US" dirty="0"/>
              <a:t>         </a:t>
            </a:r>
            <a:r>
              <a:rPr lang="en-US" dirty="0">
                <a:solidFill>
                  <a:srgbClr val="FF0000"/>
                </a:solidFill>
              </a:rPr>
              <a:t>http://coolfoodsnorthflorida.com/</a:t>
            </a:r>
          </a:p>
          <a:p>
            <a:r>
              <a:rPr lang="en-US" dirty="0"/>
              <a:t>           </a:t>
            </a:r>
            <a:r>
              <a:rPr lang="en-US" sz="1400" dirty="0"/>
              <a:t>Click above link in Slide Show mode</a:t>
            </a:r>
          </a:p>
          <a:p>
            <a:endParaRPr lang="en-US" dirty="0"/>
          </a:p>
        </p:txBody>
      </p:sp>
      <p:sp>
        <p:nvSpPr>
          <p:cNvPr id="20" name="TextBox 19"/>
          <p:cNvSpPr txBox="1"/>
          <p:nvPr/>
        </p:nvSpPr>
        <p:spPr>
          <a:xfrm>
            <a:off x="1759790" y="4060314"/>
            <a:ext cx="6019800" cy="1015663"/>
          </a:xfrm>
          <a:prstGeom prst="rect">
            <a:avLst/>
          </a:prstGeom>
          <a:noFill/>
        </p:spPr>
        <p:txBody>
          <a:bodyPr wrap="square" rtlCol="0">
            <a:spAutoFit/>
          </a:bodyPr>
          <a:lstStyle/>
          <a:p>
            <a:r>
              <a:rPr lang="en-US" sz="1600" b="1" dirty="0"/>
              <a:t>We have arranged w/ Renaissance  for A Special Room</a:t>
            </a:r>
          </a:p>
          <a:p>
            <a:r>
              <a:rPr lang="en-US" sz="1600" b="1" dirty="0"/>
              <a:t>     Rate @ $145 + tax  Limited # of Rooms Available</a:t>
            </a:r>
          </a:p>
          <a:p>
            <a:r>
              <a:rPr lang="en-US" sz="1400" dirty="0"/>
              <a:t>500 S. Legacy Trail St. Augustine, Fl. 32092 904-940-8000</a:t>
            </a:r>
            <a:endParaRPr lang="en-US" sz="1400" b="1" dirty="0"/>
          </a:p>
          <a:p>
            <a:endParaRPr lang="en-US" sz="1400" b="1" dirty="0"/>
          </a:p>
        </p:txBody>
      </p:sp>
      <p:pic>
        <p:nvPicPr>
          <p:cNvPr id="5" name="Picture 4"/>
          <p:cNvPicPr>
            <a:picLocks noChangeAspect="1"/>
          </p:cNvPicPr>
          <p:nvPr/>
        </p:nvPicPr>
        <p:blipFill>
          <a:blip r:embed="rId3"/>
          <a:stretch>
            <a:fillRect/>
          </a:stretch>
        </p:blipFill>
        <p:spPr>
          <a:xfrm>
            <a:off x="1739505" y="2809170"/>
            <a:ext cx="448614" cy="345222"/>
          </a:xfrm>
          <a:prstGeom prst="rect">
            <a:avLst/>
          </a:prstGeom>
        </p:spPr>
      </p:pic>
      <p:sp>
        <p:nvSpPr>
          <p:cNvPr id="2" name="TextBox 1"/>
          <p:cNvSpPr txBox="1"/>
          <p:nvPr/>
        </p:nvSpPr>
        <p:spPr>
          <a:xfrm>
            <a:off x="3262469" y="5204178"/>
            <a:ext cx="2622834" cy="261610"/>
          </a:xfrm>
          <a:prstGeom prst="rect">
            <a:avLst/>
          </a:prstGeom>
          <a:noFill/>
        </p:spPr>
        <p:txBody>
          <a:bodyPr wrap="none" rtlCol="0">
            <a:spAutoFit/>
          </a:bodyPr>
          <a:lstStyle/>
          <a:p>
            <a:pPr algn="ctr"/>
            <a:r>
              <a:rPr lang="en-US" sz="1100" dirty="0"/>
              <a:t>Click above link in Slide Show mode</a:t>
            </a:r>
          </a:p>
        </p:txBody>
      </p:sp>
      <p:sp>
        <p:nvSpPr>
          <p:cNvPr id="12" name="TextBox 11"/>
          <p:cNvSpPr txBox="1"/>
          <p:nvPr/>
        </p:nvSpPr>
        <p:spPr>
          <a:xfrm>
            <a:off x="2483690" y="3660339"/>
            <a:ext cx="4572000" cy="369332"/>
          </a:xfrm>
          <a:prstGeom prst="rect">
            <a:avLst/>
          </a:prstGeom>
          <a:noFill/>
        </p:spPr>
        <p:txBody>
          <a:bodyPr wrap="square" rtlCol="0">
            <a:spAutoFit/>
          </a:bodyPr>
          <a:lstStyle/>
          <a:p>
            <a:r>
              <a:rPr lang="en-US" dirty="0"/>
              <a:t>On Line Direct Hotel Registration </a:t>
            </a:r>
          </a:p>
        </p:txBody>
      </p:sp>
      <p:pic>
        <p:nvPicPr>
          <p:cNvPr id="16" name="Picture 15"/>
          <p:cNvPicPr>
            <a:picLocks noChangeAspect="1"/>
          </p:cNvPicPr>
          <p:nvPr/>
        </p:nvPicPr>
        <p:blipFill>
          <a:blip r:embed="rId3"/>
          <a:stretch>
            <a:fillRect/>
          </a:stretch>
        </p:blipFill>
        <p:spPr>
          <a:xfrm>
            <a:off x="1481950" y="4858956"/>
            <a:ext cx="448614" cy="345222"/>
          </a:xfrm>
          <a:prstGeom prst="rect">
            <a:avLst/>
          </a:prstGeom>
        </p:spPr>
      </p:pic>
      <p:sp>
        <p:nvSpPr>
          <p:cNvPr id="14" name="TextBox 13"/>
          <p:cNvSpPr txBox="1"/>
          <p:nvPr/>
        </p:nvSpPr>
        <p:spPr>
          <a:xfrm>
            <a:off x="1726715" y="90476"/>
            <a:ext cx="5893285" cy="400110"/>
          </a:xfrm>
          <a:prstGeom prst="rect">
            <a:avLst/>
          </a:prstGeom>
          <a:noFill/>
        </p:spPr>
        <p:txBody>
          <a:bodyPr wrap="square" rtlCol="0">
            <a:spAutoFit/>
          </a:bodyPr>
          <a:lstStyle/>
          <a:p>
            <a:r>
              <a:rPr lang="en-US" dirty="0"/>
              <a:t>Don’t Delay </a:t>
            </a:r>
            <a:r>
              <a:rPr lang="en-US" sz="2000" dirty="0">
                <a:solidFill>
                  <a:srgbClr val="FF0000"/>
                </a:solidFill>
              </a:rPr>
              <a:t>Register Today </a:t>
            </a:r>
            <a:r>
              <a:rPr lang="en-US" dirty="0"/>
              <a:t>Seating Is Limited</a:t>
            </a:r>
          </a:p>
        </p:txBody>
      </p:sp>
      <p:sp>
        <p:nvSpPr>
          <p:cNvPr id="17" name="Rectangle 16"/>
          <p:cNvSpPr/>
          <p:nvPr/>
        </p:nvSpPr>
        <p:spPr>
          <a:xfrm>
            <a:off x="3950095" y="2804987"/>
            <a:ext cx="6858000" cy="307777"/>
          </a:xfrm>
          <a:prstGeom prst="rect">
            <a:avLst/>
          </a:prstGeom>
        </p:spPr>
        <p:txBody>
          <a:bodyPr wrap="square">
            <a:spAutoFit/>
          </a:bodyPr>
          <a:lstStyle/>
          <a:p>
            <a:endParaRPr lang="en-US" sz="1400" dirty="0">
              <a:solidFill>
                <a:srgbClr val="FF0000"/>
              </a:solidFill>
            </a:endParaRPr>
          </a:p>
        </p:txBody>
      </p:sp>
      <p:sp>
        <p:nvSpPr>
          <p:cNvPr id="19" name="Rectangle 18"/>
          <p:cNvSpPr/>
          <p:nvPr/>
        </p:nvSpPr>
        <p:spPr>
          <a:xfrm>
            <a:off x="3453610" y="2951956"/>
            <a:ext cx="184731" cy="369332"/>
          </a:xfrm>
          <a:prstGeom prst="rect">
            <a:avLst/>
          </a:prstGeom>
        </p:spPr>
        <p:txBody>
          <a:bodyPr wrap="none">
            <a:spAutoFit/>
          </a:bodyPr>
          <a:lstStyle/>
          <a:p>
            <a:endParaRPr lang="en-US" dirty="0"/>
          </a:p>
        </p:txBody>
      </p:sp>
      <p:pic>
        <p:nvPicPr>
          <p:cNvPr id="23" name="Picture 22">
            <a:extLst>
              <a:ext uri="{FF2B5EF4-FFF2-40B4-BE49-F238E27FC236}">
                <a16:creationId xmlns:a16="http://schemas.microsoft.com/office/drawing/2014/main" id="{72CF556B-C96F-47E2-943D-695F69DE9508}"/>
              </a:ext>
            </a:extLst>
          </p:cNvPr>
          <p:cNvPicPr>
            <a:picLocks noChangeAspect="1"/>
          </p:cNvPicPr>
          <p:nvPr/>
        </p:nvPicPr>
        <p:blipFill rotWithShape="1">
          <a:blip r:embed="rId4"/>
          <a:srcRect l="59136" t="32166" r="32133" b="63851"/>
          <a:stretch/>
        </p:blipFill>
        <p:spPr>
          <a:xfrm>
            <a:off x="6355976" y="901967"/>
            <a:ext cx="1894800" cy="486231"/>
          </a:xfrm>
          <a:prstGeom prst="rect">
            <a:avLst/>
          </a:prstGeom>
        </p:spPr>
      </p:pic>
      <p:pic>
        <p:nvPicPr>
          <p:cNvPr id="25" name="Picture 24">
            <a:extLst>
              <a:ext uri="{FF2B5EF4-FFF2-40B4-BE49-F238E27FC236}">
                <a16:creationId xmlns:a16="http://schemas.microsoft.com/office/drawing/2014/main" id="{3FC83FB3-9B03-494C-AB7F-7336212EE246}"/>
              </a:ext>
            </a:extLst>
          </p:cNvPr>
          <p:cNvPicPr>
            <a:picLocks noChangeAspect="1"/>
          </p:cNvPicPr>
          <p:nvPr/>
        </p:nvPicPr>
        <p:blipFill rotWithShape="1">
          <a:blip r:embed="rId4"/>
          <a:srcRect l="68518" t="32566" r="22535" b="63248"/>
          <a:stretch/>
        </p:blipFill>
        <p:spPr>
          <a:xfrm>
            <a:off x="6355976" y="1609027"/>
            <a:ext cx="1891834" cy="497771"/>
          </a:xfrm>
          <a:prstGeom prst="rect">
            <a:avLst/>
          </a:prstGeom>
        </p:spPr>
      </p:pic>
      <p:sp>
        <p:nvSpPr>
          <p:cNvPr id="31" name="TextBox 30">
            <a:extLst>
              <a:ext uri="{FF2B5EF4-FFF2-40B4-BE49-F238E27FC236}">
                <a16:creationId xmlns:a16="http://schemas.microsoft.com/office/drawing/2014/main" id="{00059220-70FB-45F4-9130-A1B4BA260095}"/>
              </a:ext>
            </a:extLst>
          </p:cNvPr>
          <p:cNvSpPr txBox="1"/>
          <p:nvPr/>
        </p:nvSpPr>
        <p:spPr>
          <a:xfrm>
            <a:off x="6443209" y="543166"/>
            <a:ext cx="984565" cy="261610"/>
          </a:xfrm>
          <a:prstGeom prst="rect">
            <a:avLst/>
          </a:prstGeom>
          <a:noFill/>
        </p:spPr>
        <p:txBody>
          <a:bodyPr wrap="none" rtlCol="0">
            <a:spAutoFit/>
          </a:bodyPr>
          <a:lstStyle/>
          <a:p>
            <a:r>
              <a:rPr lang="en-US" sz="1100" dirty="0"/>
              <a:t>Home Page </a:t>
            </a:r>
          </a:p>
        </p:txBody>
      </p:sp>
      <p:sp>
        <p:nvSpPr>
          <p:cNvPr id="3" name="Rectangle 2">
            <a:extLst>
              <a:ext uri="{FF2B5EF4-FFF2-40B4-BE49-F238E27FC236}">
                <a16:creationId xmlns:a16="http://schemas.microsoft.com/office/drawing/2014/main" id="{13B6145C-8903-4BF8-9321-FAD8C285B1CE}"/>
              </a:ext>
            </a:extLst>
          </p:cNvPr>
          <p:cNvSpPr/>
          <p:nvPr/>
        </p:nvSpPr>
        <p:spPr>
          <a:xfrm>
            <a:off x="2065986" y="5303351"/>
            <a:ext cx="7315200" cy="369332"/>
          </a:xfrm>
          <a:prstGeom prst="rect">
            <a:avLst/>
          </a:prstGeom>
        </p:spPr>
        <p:txBody>
          <a:bodyPr wrap="square">
            <a:spAutoFit/>
          </a:bodyPr>
          <a:lstStyle/>
          <a:p>
            <a:pPr marL="0" marR="0">
              <a:spcBef>
                <a:spcPts val="0"/>
              </a:spcBef>
              <a:spcAft>
                <a:spcPts val="0"/>
              </a:spcAft>
            </a:pPr>
            <a:r>
              <a:rPr lang="en-US" sz="1200" dirty="0">
                <a:latin typeface="Times New Roman" panose="02020603050405020304" pitchFamily="18" charset="0"/>
                <a:ea typeface="Calibri" panose="020F0502020204030204" pitchFamily="34" charset="0"/>
              </a:rPr>
              <a:t>Or by calling  (800)468-3571 and using group code (NFFNFFA).</a:t>
            </a:r>
            <a:r>
              <a:rPr lang="en-US" dirty="0">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p:txBody>
      </p:sp>
      <p:sp>
        <p:nvSpPr>
          <p:cNvPr id="4" name="Rectangle: Rounded Corners 3">
            <a:extLst>
              <a:ext uri="{FF2B5EF4-FFF2-40B4-BE49-F238E27FC236}">
                <a16:creationId xmlns:a16="http://schemas.microsoft.com/office/drawing/2014/main" id="{E51D8519-9654-4CC9-90E0-4E8A18173CBE}"/>
              </a:ext>
            </a:extLst>
          </p:cNvPr>
          <p:cNvSpPr/>
          <p:nvPr/>
        </p:nvSpPr>
        <p:spPr bwMode="auto">
          <a:xfrm>
            <a:off x="2065986" y="4791127"/>
            <a:ext cx="5173014" cy="47164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dirty="0">
                <a:solidFill>
                  <a:srgbClr val="FF0000"/>
                </a:solidFill>
                <a:hlinkClick r:id="rId5">
                  <a:extLst>
                    <a:ext uri="{A12FA001-AC4F-418D-AE19-62706E023703}">
                      <ahyp:hlinkClr xmlns:ahyp="http://schemas.microsoft.com/office/drawing/2018/hyperlinkcolor" val="tx"/>
                    </a:ext>
                  </a:extLst>
                </a:hlinkClick>
              </a:rPr>
              <a:t>https://www.marriott.com/event-reservations/reservation-link.mi?id=1558617166278&amp;key=GRP&amp;app=resvlink</a:t>
            </a:r>
            <a:endParaRPr kumimoji="0" lang="en-US" sz="1200" b="1" i="0" u="none" strike="noStrike" cap="none" normalizeH="0" baseline="0" dirty="0">
              <a:ln>
                <a:noFill/>
              </a:ln>
              <a:solidFill>
                <a:srgbClr val="FF0000"/>
              </a:solidFill>
              <a:effectLst/>
            </a:endParaRPr>
          </a:p>
        </p:txBody>
      </p:sp>
      <p:pic>
        <p:nvPicPr>
          <p:cNvPr id="26" name="Picture 25">
            <a:extLst>
              <a:ext uri="{FF2B5EF4-FFF2-40B4-BE49-F238E27FC236}">
                <a16:creationId xmlns:a16="http://schemas.microsoft.com/office/drawing/2014/main" id="{E8FF2021-6443-4C43-860F-79B03E8CF9DE}"/>
              </a:ext>
            </a:extLst>
          </p:cNvPr>
          <p:cNvPicPr>
            <a:picLocks noChangeAspect="1"/>
          </p:cNvPicPr>
          <p:nvPr/>
        </p:nvPicPr>
        <p:blipFill>
          <a:blip r:embed="rId6"/>
          <a:stretch>
            <a:fillRect/>
          </a:stretch>
        </p:blipFill>
        <p:spPr>
          <a:xfrm>
            <a:off x="268820" y="2787009"/>
            <a:ext cx="1257300" cy="325755"/>
          </a:xfrm>
          <a:prstGeom prst="rect">
            <a:avLst/>
          </a:prstGeom>
        </p:spPr>
      </p:pic>
      <p:pic>
        <p:nvPicPr>
          <p:cNvPr id="28" name="Picture 27">
            <a:extLst>
              <a:ext uri="{FF2B5EF4-FFF2-40B4-BE49-F238E27FC236}">
                <a16:creationId xmlns:a16="http://schemas.microsoft.com/office/drawing/2014/main" id="{35DAC49D-0F41-4F1B-AC62-7894E7D1D90A}"/>
              </a:ext>
            </a:extLst>
          </p:cNvPr>
          <p:cNvPicPr>
            <a:picLocks noChangeAspect="1"/>
          </p:cNvPicPr>
          <p:nvPr/>
        </p:nvPicPr>
        <p:blipFill>
          <a:blip r:embed="rId6"/>
          <a:stretch>
            <a:fillRect/>
          </a:stretch>
        </p:blipFill>
        <p:spPr>
          <a:xfrm>
            <a:off x="139666" y="4858956"/>
            <a:ext cx="1257300" cy="325755"/>
          </a:xfrm>
          <a:prstGeom prst="rect">
            <a:avLst/>
          </a:prstGeom>
        </p:spPr>
      </p:pic>
      <p:pic>
        <p:nvPicPr>
          <p:cNvPr id="15" name="Picture 14">
            <a:extLst>
              <a:ext uri="{FF2B5EF4-FFF2-40B4-BE49-F238E27FC236}">
                <a16:creationId xmlns:a16="http://schemas.microsoft.com/office/drawing/2014/main" id="{7A348747-7864-4AE7-A576-A2CF45EF0D03}"/>
              </a:ext>
            </a:extLst>
          </p:cNvPr>
          <p:cNvPicPr>
            <a:picLocks noChangeAspect="1"/>
          </p:cNvPicPr>
          <p:nvPr/>
        </p:nvPicPr>
        <p:blipFill rotWithShape="1">
          <a:blip r:embed="rId7"/>
          <a:srcRect l="21946" t="13069" r="22768" b="39197"/>
          <a:stretch/>
        </p:blipFill>
        <p:spPr>
          <a:xfrm>
            <a:off x="2065986" y="552038"/>
            <a:ext cx="3878538" cy="1883667"/>
          </a:xfrm>
          <a:prstGeom prst="rect">
            <a:avLst/>
          </a:prstGeom>
        </p:spPr>
      </p:pic>
      <p:cxnSp>
        <p:nvCxnSpPr>
          <p:cNvPr id="27" name="Straight Arrow Connector 26">
            <a:extLst>
              <a:ext uri="{FF2B5EF4-FFF2-40B4-BE49-F238E27FC236}">
                <a16:creationId xmlns:a16="http://schemas.microsoft.com/office/drawing/2014/main" id="{43B4B221-D6F7-4E35-AC5C-42107E2BF0EB}"/>
              </a:ext>
            </a:extLst>
          </p:cNvPr>
          <p:cNvCxnSpPr>
            <a:cxnSpLocks/>
          </p:cNvCxnSpPr>
          <p:nvPr/>
        </p:nvCxnSpPr>
        <p:spPr bwMode="auto">
          <a:xfrm flipH="1" flipV="1">
            <a:off x="5954617" y="1145082"/>
            <a:ext cx="446305" cy="7087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1696775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10225</TotalTime>
  <Words>947</Words>
  <Application>Microsoft Office PowerPoint</Application>
  <PresentationFormat>On-screen Show (4:3)</PresentationFormat>
  <Paragraphs>113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Comic Sans MS</vt:lpstr>
      <vt:lpstr>Edwardian Script ITC</vt:lpstr>
      <vt:lpstr>Times New Roman</vt:lpstr>
      <vt:lpstr>Wingdings</vt:lpstr>
      <vt:lpstr>Blank Presentation</vt:lpstr>
      <vt:lpstr>NFFRFA’s Doug Milne Scholarship Fund Inc.*                         Scholarship Awards / Charity Golf  “2 Day Celebration” </vt:lpstr>
      <vt:lpstr>NFFRFA Doug Milne Scholarship Fund Inc.*             “Celebrating” 37 Years of …..  Developing Frozen / Refrigerated Foods with Southeastern Grocers and Consumers with Themed Events That Follow NFRA’s Annual Marketing Plans while  Giving Back to the Community…… i.e. 4/2/20 - Awarding 11 Local College Students w/ 3.0 + GPA –  Majors in Related  Frozen / Dairy industries additional $27,500 </vt:lpstr>
      <vt:lpstr> NFFRFA Doug Milne Scholarship Fund Inc.*   Guest Speaker      2 Day Event   North Florida Frozen Refrigerated Food Assn.      4/2/20 Scholarship Awards Dinner 4/3/20 Charity Golf Tournament </vt:lpstr>
      <vt:lpstr>NFFRFA Doug Milne Scholarship Fund Inc.*</vt:lpstr>
      <vt:lpstr>NFFRFA Doug Milne Scholarship Fund Inc.*</vt:lpstr>
      <vt:lpstr>2020  Scholarship Dinner /Charity Golf Ala Carte Options*</vt:lpstr>
      <vt:lpstr>PowerPoint Presentation</vt:lpstr>
      <vt:lpstr>PowerPoint Presentation</vt:lpstr>
    </vt:vector>
  </TitlesOfParts>
  <Company>NFFRFA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Florida Frozen &amp; Refrigerated Food Association Multi Winner of the Prestigious Gold and Silver Penguin Award</dc:title>
  <dc:creator>Don Taman</dc:creator>
  <cp:lastModifiedBy>Thomas Gentry</cp:lastModifiedBy>
  <cp:revision>179</cp:revision>
  <dcterms:created xsi:type="dcterms:W3CDTF">2010-09-06T21:43:43Z</dcterms:created>
  <dcterms:modified xsi:type="dcterms:W3CDTF">2020-02-26T18:26:35Z</dcterms:modified>
</cp:coreProperties>
</file>